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4"/>
  </p:notesMasterIdLst>
  <p:sldIdLst>
    <p:sldId id="256" r:id="rId2"/>
    <p:sldId id="293" r:id="rId3"/>
    <p:sldId id="257" r:id="rId4"/>
    <p:sldId id="258" r:id="rId5"/>
    <p:sldId id="259" r:id="rId6"/>
    <p:sldId id="260" r:id="rId7"/>
    <p:sldId id="261" r:id="rId8"/>
    <p:sldId id="262" r:id="rId9"/>
    <p:sldId id="263" r:id="rId10"/>
    <p:sldId id="266" r:id="rId11"/>
    <p:sldId id="267" r:id="rId12"/>
    <p:sldId id="269" r:id="rId13"/>
    <p:sldId id="270" r:id="rId14"/>
    <p:sldId id="274" r:id="rId15"/>
    <p:sldId id="275" r:id="rId16"/>
    <p:sldId id="291" r:id="rId17"/>
    <p:sldId id="276" r:id="rId18"/>
    <p:sldId id="279" r:id="rId19"/>
    <p:sldId id="273" r:id="rId20"/>
    <p:sldId id="277" r:id="rId21"/>
    <p:sldId id="278" r:id="rId22"/>
    <p:sldId id="280" r:id="rId23"/>
    <p:sldId id="290" r:id="rId24"/>
    <p:sldId id="272" r:id="rId25"/>
    <p:sldId id="281" r:id="rId26"/>
    <p:sldId id="289" r:id="rId27"/>
    <p:sldId id="282" r:id="rId28"/>
    <p:sldId id="271" r:id="rId29"/>
    <p:sldId id="287" r:id="rId30"/>
    <p:sldId id="288" r:id="rId31"/>
    <p:sldId id="264" r:id="rId32"/>
    <p:sldId id="292"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CA5BC-A2EE-48FB-B85C-D6E596F2149C}" type="datetimeFigureOut">
              <a:rPr lang="fr-FR" smtClean="0"/>
              <a:pPr/>
              <a:t>19/01/2016</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D703E-0B4A-4F3E-AC83-949255D5FE72}" type="slidenum">
              <a:rPr lang="fr-BE" smtClean="0"/>
              <a:pPr/>
              <a:t>‹N°›</a:t>
            </a:fld>
            <a:endParaRPr lang="fr-BE"/>
          </a:p>
        </p:txBody>
      </p:sp>
    </p:spTree>
    <p:extLst>
      <p:ext uri="{BB962C8B-B14F-4D97-AF65-F5344CB8AC3E}">
        <p14:creationId xmlns:p14="http://schemas.microsoft.com/office/powerpoint/2010/main" val="212655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3EFD703E-0B4A-4F3E-AC83-949255D5FE72}" type="slidenum">
              <a:rPr lang="fr-BE" smtClean="0"/>
              <a:pPr/>
              <a:t>3</a:t>
            </a:fld>
            <a:endParaRPr lang="fr-BE"/>
          </a:p>
        </p:txBody>
      </p:sp>
    </p:spTree>
    <p:extLst>
      <p:ext uri="{BB962C8B-B14F-4D97-AF65-F5344CB8AC3E}">
        <p14:creationId xmlns:p14="http://schemas.microsoft.com/office/powerpoint/2010/main" val="175871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8"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10"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6"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pic>
        <p:nvPicPr>
          <p:cNvPr id="8" name="Image 18" descr="Logo FRNLDE.JPG"/>
          <p:cNvPicPr>
            <a:picLocks noChangeAspect="1"/>
          </p:cNvPicPr>
          <p:nvPr userDrawn="1"/>
        </p:nvPicPr>
        <p:blipFill>
          <a:blip r:embed="rId2" cstate="print"/>
          <a:srcRect/>
          <a:stretch>
            <a:fillRect/>
          </a:stretch>
        </p:blipFill>
        <p:spPr bwMode="auto">
          <a:xfrm>
            <a:off x="7489920" y="6072206"/>
            <a:ext cx="1384798" cy="642942"/>
          </a:xfrm>
          <a:prstGeom prst="rect">
            <a:avLst/>
          </a:prstGeom>
          <a:noFill/>
          <a:ln w="3175">
            <a:noFill/>
            <a:bevel/>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Espace réservé du numéro de diapositive 5"/>
          <p:cNvSpPr>
            <a:spLocks noGrp="1"/>
          </p:cNvSpPr>
          <p:nvPr>
            <p:ph type="sldNum" sz="quarter" idx="12"/>
          </p:nvPr>
        </p:nvSpPr>
        <p:spPr>
          <a:xfrm>
            <a:off x="-32" y="6492899"/>
            <a:ext cx="2133600" cy="365125"/>
          </a:xfrm>
          <a:prstGeom prst="rect">
            <a:avLst/>
          </a:prstGeom>
        </p:spPr>
        <p:txBody>
          <a:bodyPr/>
          <a:lstStyle/>
          <a:p>
            <a:pPr algn="l"/>
            <a:r>
              <a:rPr lang="fr-BE" dirty="0" smtClean="0"/>
              <a:t> </a:t>
            </a:r>
            <a:r>
              <a:rPr lang="fr-FR" dirty="0" smtClean="0"/>
              <a:t>18/01/2016      Dia </a:t>
            </a:r>
            <a:fld id="{032C2FB8-432F-4497-B32B-63A370E80140}" type="slidenum">
              <a:rPr lang="fr-BE" smtClean="0"/>
              <a:pPr algn="l"/>
              <a:t>‹N°›</a:t>
            </a:fld>
            <a:endParaRPr lang="fr-B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u numéro de diapositive 5"/>
          <p:cNvSpPr>
            <a:spLocks noGrp="1"/>
          </p:cNvSpPr>
          <p:nvPr>
            <p:ph type="sldNum" sz="quarter" idx="4"/>
          </p:nvPr>
        </p:nvSpPr>
        <p:spPr>
          <a:xfrm>
            <a:off x="-32" y="6492899"/>
            <a:ext cx="2133600" cy="365125"/>
          </a:xfrm>
          <a:prstGeom prst="rect">
            <a:avLst/>
          </a:prstGeom>
        </p:spPr>
        <p:txBody>
          <a:bodyPr/>
          <a:lstStyle>
            <a:lvl1pPr>
              <a:defRPr sz="1400"/>
            </a:lvl1pPr>
          </a:lstStyle>
          <a:p>
            <a:r>
              <a:rPr lang="fr-BE" smtClean="0"/>
              <a:t> </a:t>
            </a:r>
            <a:r>
              <a:rPr lang="fr-FR" smtClean="0"/>
              <a:t>18/01/2016      Dia </a:t>
            </a:r>
            <a:fld id="{032C2FB8-432F-4497-B32B-63A370E80140}" type="slidenum">
              <a:rPr lang="fr-BE" smtClean="0"/>
              <a:pPr/>
              <a:t>‹N°›</a:t>
            </a:fld>
            <a:endParaRPr lang="fr-BE" dirty="0"/>
          </a:p>
        </p:txBody>
      </p:sp>
      <p:sp>
        <p:nvSpPr>
          <p:cNvPr id="8" name="Rectangle 7"/>
          <p:cNvSpPr/>
          <p:nvPr userDrawn="1"/>
        </p:nvSpPr>
        <p:spPr>
          <a:xfrm>
            <a:off x="3354002" y="6334804"/>
            <a:ext cx="2575320" cy="523220"/>
          </a:xfrm>
          <a:prstGeom prst="rect">
            <a:avLst/>
          </a:prstGeom>
        </p:spPr>
        <p:txBody>
          <a:bodyPr wrap="none">
            <a:spAutoFit/>
          </a:bodyPr>
          <a:lstStyle/>
          <a:p>
            <a:pPr algn="ctr"/>
            <a:r>
              <a:rPr lang="fr-BE" sz="1200" b="0" dirty="0" smtClean="0">
                <a:solidFill>
                  <a:srgbClr val="006600"/>
                </a:solidFill>
              </a:rPr>
              <a:t>Présentation de Pietro </a:t>
            </a:r>
            <a:r>
              <a:rPr lang="fr-BE" sz="1200" b="0" dirty="0" err="1" smtClean="0">
                <a:solidFill>
                  <a:srgbClr val="006600"/>
                </a:solidFill>
              </a:rPr>
              <a:t>Emili</a:t>
            </a:r>
            <a:r>
              <a:rPr lang="fr-BE" sz="1200" b="0" dirty="0" smtClean="0">
                <a:solidFill>
                  <a:srgbClr val="006600"/>
                </a:solidFill>
              </a:rPr>
              <a:t/>
            </a:r>
            <a:br>
              <a:rPr lang="fr-BE" sz="1200" b="0" dirty="0" smtClean="0">
                <a:solidFill>
                  <a:srgbClr val="006600"/>
                </a:solidFill>
              </a:rPr>
            </a:br>
            <a:r>
              <a:rPr lang="fr-BE" sz="1600" b="1" dirty="0" smtClean="0">
                <a:solidFill>
                  <a:srgbClr val="EA1D22"/>
                </a:solidFill>
                <a:latin typeface="Calibri" pitchFamily="34" charset="0"/>
              </a:rPr>
              <a:t> Maison du </a:t>
            </a:r>
            <a:r>
              <a:rPr lang="fr-BE" sz="1600" b="1" dirty="0" smtClean="0">
                <a:solidFill>
                  <a:srgbClr val="078300"/>
                </a:solidFill>
                <a:latin typeface="Calibri" pitchFamily="34" charset="0"/>
              </a:rPr>
              <a:t>Peuple d’</a:t>
            </a:r>
            <a:r>
              <a:rPr lang="fr-BE" sz="1600" b="1" dirty="0" smtClean="0">
                <a:solidFill>
                  <a:srgbClr val="253872"/>
                </a:solidFill>
                <a:latin typeface="Calibri" pitchFamily="34" charset="0"/>
              </a:rPr>
              <a:t>Europe</a:t>
            </a:r>
            <a:endParaRPr lang="fr-BE" sz="1600" dirty="0"/>
          </a:p>
        </p:txBody>
      </p:sp>
      <p:pic>
        <p:nvPicPr>
          <p:cNvPr id="9" name="Image 18" descr="Logo FRNLDE.JPG"/>
          <p:cNvPicPr>
            <a:picLocks noChangeAspect="1"/>
          </p:cNvPicPr>
          <p:nvPr userDrawn="1"/>
        </p:nvPicPr>
        <p:blipFill>
          <a:blip r:embed="rId13" cstate="print"/>
          <a:srcRect/>
          <a:stretch>
            <a:fillRect/>
          </a:stretch>
        </p:blipFill>
        <p:spPr bwMode="auto">
          <a:xfrm>
            <a:off x="7687796" y="6215082"/>
            <a:ext cx="1384798" cy="642942"/>
          </a:xfrm>
          <a:prstGeom prst="rect">
            <a:avLst/>
          </a:prstGeom>
          <a:noFill/>
          <a:ln w="3175">
            <a:noFill/>
            <a:bevel/>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ur-lex.europa.eu/legal-content/FR/TXT/?uri=URISERV:l26018" TargetMode="External"/><Relationship Id="rId2" Type="http://schemas.openxmlformats.org/officeDocument/2006/relationships/hyperlink" Target="http://eur-lex.europa.eu/smartapi/cgi/sga_doc?smartapi!celexplus!prod!DocNumber&amp;lg=fr&amp;type_doc=Regulation&amp;an_doc=2001&amp;nu_doc=2157" TargetMode="External"/><Relationship Id="rId1" Type="http://schemas.openxmlformats.org/officeDocument/2006/relationships/slideLayout" Target="../slideLayouts/slideLayout2.xml"/><Relationship Id="rId5" Type="http://schemas.openxmlformats.org/officeDocument/2006/relationships/hyperlink" Target="http://eur-lex.europa.eu/legal-content/FR/AUTO/?uri=celex:32003L0072" TargetMode="External"/><Relationship Id="rId4" Type="http://schemas.openxmlformats.org/officeDocument/2006/relationships/hyperlink" Target="http://eur-lex.europa.eu/smartapi/cgi/sga_doc?smartapi!celexplus!prod!DocNumber&amp;lg=fr&amp;type_doc=Directive&amp;an_doc=2001&amp;nu_doc=8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ur-lex.europa.eu/legal-content/FR/TXT/?uri=URISERV:l26018" TargetMode="External"/><Relationship Id="rId2" Type="http://schemas.openxmlformats.org/officeDocument/2006/relationships/hyperlink" Target="http://eur-lex.europa.eu/smartapi/cgi/sga_doc?smartapi!celexplus!prod!DocNumber&amp;lg=fr&amp;type_doc=Regulation&amp;an_doc=2001&amp;nu_doc=2157" TargetMode="External"/><Relationship Id="rId1" Type="http://schemas.openxmlformats.org/officeDocument/2006/relationships/slideLayout" Target="../slideLayouts/slideLayout2.xml"/><Relationship Id="rId5" Type="http://schemas.openxmlformats.org/officeDocument/2006/relationships/hyperlink" Target="Information.pptx" TargetMode="External"/><Relationship Id="rId4" Type="http://schemas.openxmlformats.org/officeDocument/2006/relationships/hyperlink" Target="Contr&#244;leII.ppt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ur-lex.europa.eu/legal-content/FR/TXT/?uri=URISERV:l26018" TargetMode="External"/><Relationship Id="rId2" Type="http://schemas.openxmlformats.org/officeDocument/2006/relationships/hyperlink" Target="http://eur-lex.europa.eu/smartapi/cgi/sga_doc?smartapi!celexplus!prod!DocNumber&amp;lg=fr&amp;type_doc=Regulation&amp;an_doc=2001&amp;nu_doc=2157" TargetMode="External"/><Relationship Id="rId1" Type="http://schemas.openxmlformats.org/officeDocument/2006/relationships/slideLayout" Target="../slideLayouts/slideLayout2.xml"/><Relationship Id="rId4" Type="http://schemas.openxmlformats.org/officeDocument/2006/relationships/hyperlink" Target="Information.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hambreuil.com/public/2012/12/Allemagne.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Contr&#244;le.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200329"/>
          </a:xfrm>
          <a:prstGeom prst="rect">
            <a:avLst/>
          </a:prstGeom>
        </p:spPr>
        <p:txBody>
          <a:bodyPr wrap="square">
            <a:spAutoFit/>
          </a:bodyPr>
          <a:lstStyle/>
          <a:p>
            <a:pPr algn="ctr"/>
            <a:r>
              <a:rPr lang="fr-BE" sz="3600" b="1" u="sng" dirty="0" smtClean="0">
                <a:solidFill>
                  <a:srgbClr val="006600"/>
                </a:solidFill>
              </a:rPr>
              <a:t>Règlements européens</a:t>
            </a:r>
            <a:r>
              <a:rPr lang="fr-BE" sz="3600" b="1" dirty="0" smtClean="0">
                <a:solidFill>
                  <a:srgbClr val="006600"/>
                </a:solidFill>
              </a:rPr>
              <a:t>:</a:t>
            </a:r>
            <a:br>
              <a:rPr lang="fr-BE" sz="3600" b="1" dirty="0" smtClean="0">
                <a:solidFill>
                  <a:srgbClr val="006600"/>
                </a:solidFill>
              </a:rPr>
            </a:br>
            <a:r>
              <a:rPr lang="fr-BE" sz="3600" b="1" dirty="0" smtClean="0">
                <a:solidFill>
                  <a:srgbClr val="006600"/>
                </a:solidFill>
              </a:rPr>
              <a:t>Travailleurs         Entreprises européennes</a:t>
            </a:r>
            <a:endParaRPr lang="fr-BE" sz="3600" b="1" dirty="0">
              <a:solidFill>
                <a:srgbClr val="006600"/>
              </a:solidFill>
            </a:endParaRPr>
          </a:p>
        </p:txBody>
      </p:sp>
      <p:pic>
        <p:nvPicPr>
          <p:cNvPr id="11" name="Image 10" descr="Manif_Vielle_81-960x540.jpg"/>
          <p:cNvPicPr>
            <a:picLocks noChangeAspect="1"/>
          </p:cNvPicPr>
          <p:nvPr/>
        </p:nvPicPr>
        <p:blipFill>
          <a:blip r:embed="rId2"/>
          <a:stretch>
            <a:fillRect/>
          </a:stretch>
        </p:blipFill>
        <p:spPr>
          <a:xfrm>
            <a:off x="428596" y="1285860"/>
            <a:ext cx="8192000" cy="4608000"/>
          </a:xfrm>
          <a:prstGeom prst="rect">
            <a:avLst/>
          </a:prstGeom>
        </p:spPr>
      </p:pic>
      <p:sp>
        <p:nvSpPr>
          <p:cNvPr id="5" name="Double flèche horizontale 4"/>
          <p:cNvSpPr/>
          <p:nvPr/>
        </p:nvSpPr>
        <p:spPr>
          <a:xfrm>
            <a:off x="3000364" y="785794"/>
            <a:ext cx="500066"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87" y="764704"/>
            <a:ext cx="5185985" cy="6001643"/>
          </a:xfrm>
          <a:prstGeom prst="rect">
            <a:avLst/>
          </a:prstGeom>
        </p:spPr>
        <p:txBody>
          <a:bodyPr wrap="square">
            <a:spAutoFit/>
          </a:bodyPr>
          <a:lstStyle/>
          <a:p>
            <a:r>
              <a:rPr lang="fr-BE" sz="2400" b="1" u="sng" dirty="0" smtClean="0">
                <a:solidFill>
                  <a:srgbClr val="006600"/>
                </a:solidFill>
              </a:rPr>
              <a:t>Pour les employeurs</a:t>
            </a:r>
            <a:r>
              <a:rPr lang="fr-BE" sz="2400" b="1" dirty="0" smtClean="0">
                <a:solidFill>
                  <a:srgbClr val="006600"/>
                </a:solidFill>
              </a:rPr>
              <a:t>: </a:t>
            </a:r>
          </a:p>
          <a:p>
            <a:endParaRPr lang="fr-BE" sz="2400" b="1" dirty="0" smtClean="0">
              <a:solidFill>
                <a:srgbClr val="006600"/>
              </a:solidFill>
            </a:endParaRPr>
          </a:p>
          <a:p>
            <a:pPr marL="342900" indent="-342900" algn="just">
              <a:buFont typeface="Wingdings" panose="05000000000000000000" pitchFamily="2" charset="2"/>
              <a:buChar char="à"/>
            </a:pPr>
            <a:r>
              <a:rPr lang="fr-BE" sz="2400" b="1" dirty="0" smtClean="0">
                <a:solidFill>
                  <a:srgbClr val="006600"/>
                </a:solidFill>
                <a:sym typeface="Wingdings" panose="05000000000000000000" pitchFamily="2" charset="2"/>
              </a:rPr>
              <a:t>Traditionnellement </a:t>
            </a:r>
            <a:r>
              <a:rPr lang="fr-BE" sz="2400" b="1" dirty="0" smtClean="0">
                <a:solidFill>
                  <a:srgbClr val="006600"/>
                </a:solidFill>
              </a:rPr>
              <a:t>opposés à toute politique sociale de la Communauté.</a:t>
            </a:r>
          </a:p>
          <a:p>
            <a:pPr algn="just"/>
            <a:endParaRPr lang="fr-BE" sz="2400" b="1" dirty="0" smtClean="0">
              <a:solidFill>
                <a:srgbClr val="006600"/>
              </a:solidFill>
            </a:endParaRPr>
          </a:p>
          <a:p>
            <a:pPr marL="342900" indent="-342900" algn="just">
              <a:buFont typeface="Wingdings" panose="05000000000000000000" pitchFamily="2" charset="2"/>
              <a:buChar char="à"/>
            </a:pPr>
            <a:r>
              <a:rPr lang="fr-BE" sz="2400" b="1" dirty="0" smtClean="0">
                <a:solidFill>
                  <a:srgbClr val="006600"/>
                </a:solidFill>
              </a:rPr>
              <a:t>Contre l’inclusion de la citoyenneté industrielle dans le droit des sociétés.</a:t>
            </a:r>
          </a:p>
          <a:p>
            <a:pPr marL="342900" indent="-342900" algn="just">
              <a:buFont typeface="Wingdings" panose="05000000000000000000" pitchFamily="2" charset="2"/>
              <a:buChar char="à"/>
            </a:pPr>
            <a:endParaRPr lang="fr-BE" sz="2400" b="1" dirty="0" smtClean="0">
              <a:solidFill>
                <a:srgbClr val="006600"/>
              </a:solidFill>
            </a:endParaRPr>
          </a:p>
          <a:p>
            <a:pPr marL="342900" indent="-342900" algn="just">
              <a:buFont typeface="Wingdings" panose="05000000000000000000" pitchFamily="2" charset="2"/>
              <a:buChar char="à"/>
            </a:pPr>
            <a:r>
              <a:rPr lang="fr-BE" sz="2400" b="1" dirty="0" smtClean="0">
                <a:solidFill>
                  <a:srgbClr val="006600"/>
                </a:solidFill>
              </a:rPr>
              <a:t>Employeurs allemands: contre le nivellement de leur « espace de manœuvre » par la législation européenne.</a:t>
            </a:r>
          </a:p>
          <a:p>
            <a:endParaRPr lang="fr-BE" sz="2400" b="1" dirty="0" smtClean="0">
              <a:solidFill>
                <a:srgbClr val="006600"/>
              </a:solidFill>
            </a:endParaRPr>
          </a:p>
          <a:p>
            <a:pPr marL="342900" indent="-342900">
              <a:buFont typeface="Wingdings" panose="05000000000000000000" pitchFamily="2" charset="2"/>
              <a:buChar char="à"/>
            </a:pPr>
            <a:endParaRPr lang="fr-BE" sz="2400" b="1" dirty="0" smtClean="0">
              <a:solidFill>
                <a:srgbClr val="006600"/>
              </a:solidFill>
            </a:endParaRPr>
          </a:p>
          <a:p>
            <a:pPr marL="342900" indent="-342900">
              <a:buFont typeface="Wingdings" panose="05000000000000000000" pitchFamily="2" charset="2"/>
              <a:buChar char="à"/>
            </a:pPr>
            <a:endParaRPr lang="fr-BE" sz="2400" b="1" dirty="0">
              <a:solidFill>
                <a:srgbClr val="006600"/>
              </a:solidFill>
            </a:endParaRPr>
          </a:p>
        </p:txBody>
      </p:sp>
      <p:pic>
        <p:nvPicPr>
          <p:cNvPr id="4" name="Image 3" descr="ob_4684ff_ob-4448f8-syndicat-pour-quoi-faire-oct.jpg"/>
          <p:cNvPicPr>
            <a:picLocks noChangeAspect="1"/>
          </p:cNvPicPr>
          <p:nvPr/>
        </p:nvPicPr>
        <p:blipFill>
          <a:blip r:embed="rId2"/>
          <a:stretch>
            <a:fillRect/>
          </a:stretch>
        </p:blipFill>
        <p:spPr>
          <a:xfrm>
            <a:off x="5109304" y="2276872"/>
            <a:ext cx="4034696" cy="3283122"/>
          </a:xfrm>
          <a:prstGeom prst="rect">
            <a:avLst/>
          </a:prstGeom>
        </p:spPr>
      </p:pic>
      <p:sp>
        <p:nvSpPr>
          <p:cNvPr id="5" name="Rectangle 4"/>
          <p:cNvSpPr/>
          <p:nvPr/>
        </p:nvSpPr>
        <p:spPr>
          <a:xfrm>
            <a:off x="251520" y="3048939"/>
            <a:ext cx="4857784" cy="769441"/>
          </a:xfrm>
          <a:prstGeom prst="rect">
            <a:avLst/>
          </a:prstGeom>
        </p:spPr>
        <p:txBody>
          <a:bodyPr wrap="square">
            <a:spAutoFit/>
          </a:bodyPr>
          <a:lstStyle/>
          <a:p>
            <a:pPr algn="just"/>
            <a:endParaRPr lang="fr-BE" sz="2200" b="1" dirty="0" smtClean="0">
              <a:solidFill>
                <a:srgbClr val="006600"/>
              </a:solidFill>
            </a:endParaRPr>
          </a:p>
          <a:p>
            <a:pPr algn="just"/>
            <a:r>
              <a:rPr lang="fr-BE" sz="2200" b="1" dirty="0" smtClean="0">
                <a:solidFill>
                  <a:srgbClr val="006600"/>
                </a:solidFill>
              </a:rPr>
              <a:t> </a:t>
            </a:r>
            <a:endParaRPr lang="fr-BE" sz="2200" dirty="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46" y="4812581"/>
            <a:ext cx="9144000" cy="830997"/>
          </a:xfrm>
          <a:prstGeom prst="rect">
            <a:avLst/>
          </a:prstGeom>
        </p:spPr>
        <p:txBody>
          <a:bodyPr wrap="square">
            <a:spAutoFit/>
          </a:bodyPr>
          <a:lstStyle/>
          <a:p>
            <a:pPr marL="457200" indent="-457200" algn="just">
              <a:buFont typeface="Wingdings" panose="05000000000000000000" pitchFamily="2" charset="2"/>
              <a:buChar char="à"/>
            </a:pPr>
            <a:r>
              <a:rPr lang="fr-FR" sz="2400" b="1" dirty="0" smtClean="0">
                <a:solidFill>
                  <a:srgbClr val="006600"/>
                </a:solidFill>
                <a:sym typeface="Wingdings" panose="05000000000000000000" pitchFamily="2" charset="2"/>
              </a:rPr>
              <a:t>Remise en question de l’autonomie de l’action politique acquise au niveau national</a:t>
            </a:r>
            <a:endParaRPr lang="fr-FR" sz="2400" b="1" dirty="0">
              <a:solidFill>
                <a:srgbClr val="006600"/>
              </a:solidFill>
              <a:sym typeface="Wingdings" panose="05000000000000000000" pitchFamily="2" charset="2"/>
            </a:endParaRPr>
          </a:p>
        </p:txBody>
      </p:sp>
      <p:sp>
        <p:nvSpPr>
          <p:cNvPr id="3" name="Rectangle 2"/>
          <p:cNvSpPr/>
          <p:nvPr/>
        </p:nvSpPr>
        <p:spPr>
          <a:xfrm>
            <a:off x="214282" y="285728"/>
            <a:ext cx="4510402" cy="523220"/>
          </a:xfrm>
          <a:prstGeom prst="rect">
            <a:avLst/>
          </a:prstGeom>
        </p:spPr>
        <p:txBody>
          <a:bodyPr wrap="none">
            <a:spAutoFit/>
          </a:bodyPr>
          <a:lstStyle/>
          <a:p>
            <a:r>
              <a:rPr lang="fr-FR" sz="2800" b="1" u="sng" dirty="0" smtClean="0">
                <a:solidFill>
                  <a:srgbClr val="FF0000"/>
                </a:solidFill>
              </a:rPr>
              <a:t>Pour les syndicats nationaux</a:t>
            </a:r>
            <a:r>
              <a:rPr lang="fr-FR" sz="2800" b="1" dirty="0" smtClean="0">
                <a:solidFill>
                  <a:srgbClr val="FF0000"/>
                </a:solidFill>
              </a:rPr>
              <a:t>:</a:t>
            </a:r>
          </a:p>
        </p:txBody>
      </p:sp>
      <p:sp>
        <p:nvSpPr>
          <p:cNvPr id="5" name="Rectangle 4"/>
          <p:cNvSpPr/>
          <p:nvPr/>
        </p:nvSpPr>
        <p:spPr>
          <a:xfrm>
            <a:off x="285720" y="1000108"/>
            <a:ext cx="4281365" cy="461665"/>
          </a:xfrm>
          <a:prstGeom prst="rect">
            <a:avLst/>
          </a:prstGeom>
        </p:spPr>
        <p:txBody>
          <a:bodyPr wrap="none">
            <a:spAutoFit/>
          </a:bodyPr>
          <a:lstStyle/>
          <a:p>
            <a:pPr marL="457200" indent="-457200" algn="just">
              <a:buFont typeface="Wingdings" panose="05000000000000000000" pitchFamily="2" charset="2"/>
              <a:buChar char="à"/>
            </a:pPr>
            <a:r>
              <a:rPr lang="fr-FR" sz="2400" b="1" dirty="0" smtClean="0">
                <a:solidFill>
                  <a:srgbClr val="006600"/>
                </a:solidFill>
                <a:sym typeface="Wingdings" panose="05000000000000000000" pitchFamily="2" charset="2"/>
              </a:rPr>
              <a:t>Limite de leur indépendance</a:t>
            </a:r>
          </a:p>
        </p:txBody>
      </p:sp>
      <p:sp>
        <p:nvSpPr>
          <p:cNvPr id="6" name="Rectangle 5"/>
          <p:cNvSpPr/>
          <p:nvPr/>
        </p:nvSpPr>
        <p:spPr>
          <a:xfrm>
            <a:off x="285720" y="1632884"/>
            <a:ext cx="8643998" cy="1938992"/>
          </a:xfrm>
          <a:prstGeom prst="rect">
            <a:avLst/>
          </a:prstGeom>
        </p:spPr>
        <p:txBody>
          <a:bodyPr wrap="square">
            <a:spAutoFit/>
          </a:bodyPr>
          <a:lstStyle/>
          <a:p>
            <a:pPr marL="457200" indent="-457200" algn="just">
              <a:buFont typeface="Wingdings" panose="05000000000000000000" pitchFamily="2" charset="2"/>
              <a:buChar char="à"/>
            </a:pPr>
            <a:r>
              <a:rPr lang="fr-FR" sz="2400" b="1" dirty="0" smtClean="0">
                <a:solidFill>
                  <a:srgbClr val="006600"/>
                </a:solidFill>
                <a:sym typeface="Wingdings" panose="05000000000000000000" pitchFamily="2" charset="2"/>
              </a:rPr>
              <a:t>Abandon de la défense des intérêts ouvriers au profit de principes idéologiquement opposés en échange d’une démocratie dans les lieux de travail ils auraient été obligés d’opter pour la légalisation du principe de la participation des syndicats à la cogestion des intérêts des entreprises</a:t>
            </a:r>
          </a:p>
        </p:txBody>
      </p:sp>
      <p:sp>
        <p:nvSpPr>
          <p:cNvPr id="7" name="Rectangle 6"/>
          <p:cNvSpPr/>
          <p:nvPr/>
        </p:nvSpPr>
        <p:spPr>
          <a:xfrm>
            <a:off x="214282" y="3741011"/>
            <a:ext cx="8572560" cy="830997"/>
          </a:xfrm>
          <a:prstGeom prst="rect">
            <a:avLst/>
          </a:prstGeom>
        </p:spPr>
        <p:txBody>
          <a:bodyPr wrap="square">
            <a:spAutoFit/>
          </a:bodyPr>
          <a:lstStyle/>
          <a:p>
            <a:pPr marL="457200" indent="-457200" algn="just">
              <a:buFont typeface="Wingdings" panose="05000000000000000000" pitchFamily="2" charset="2"/>
              <a:buChar char="à"/>
            </a:pPr>
            <a:r>
              <a:rPr lang="fr-FR" sz="2400" b="1" dirty="0" smtClean="0">
                <a:solidFill>
                  <a:srgbClr val="006600"/>
                </a:solidFill>
                <a:sym typeface="Wingdings" panose="05000000000000000000" pitchFamily="2" charset="2"/>
              </a:rPr>
              <a:t>Renoncement au droit de revendication et à la négociation collective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2656"/>
            <a:ext cx="9144000" cy="461665"/>
          </a:xfrm>
          <a:prstGeom prst="rect">
            <a:avLst/>
          </a:prstGeom>
        </p:spPr>
        <p:txBody>
          <a:bodyPr wrap="square">
            <a:spAutoFit/>
          </a:bodyPr>
          <a:lstStyle/>
          <a:p>
            <a:pPr algn="ctr"/>
            <a:r>
              <a:rPr lang="fr-FR" sz="2400" b="1" dirty="0" smtClean="0">
                <a:solidFill>
                  <a:srgbClr val="006600"/>
                </a:solidFill>
              </a:rPr>
              <a:t>Diversité de la réalité syndicale européenne. </a:t>
            </a:r>
            <a:endParaRPr lang="fr-BE" sz="2400" b="1" dirty="0">
              <a:solidFill>
                <a:srgbClr val="0066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082886474"/>
              </p:ext>
            </p:extLst>
          </p:nvPr>
        </p:nvGraphicFramePr>
        <p:xfrm>
          <a:off x="539552" y="794321"/>
          <a:ext cx="8136905" cy="5377800"/>
        </p:xfrm>
        <a:graphic>
          <a:graphicData uri="http://schemas.openxmlformats.org/drawingml/2006/table">
            <a:tbl>
              <a:tblPr/>
              <a:tblGrid>
                <a:gridCol w="350413"/>
                <a:gridCol w="353743"/>
                <a:gridCol w="2359670"/>
                <a:gridCol w="2005927"/>
                <a:gridCol w="3067152"/>
              </a:tblGrid>
              <a:tr h="266107">
                <a:tc>
                  <a:txBody>
                    <a:bodyPr/>
                    <a:lstStyle/>
                    <a:p>
                      <a:pPr algn="ctr">
                        <a:lnSpc>
                          <a:spcPct val="115000"/>
                        </a:lnSpc>
                        <a:spcAft>
                          <a:spcPts val="0"/>
                        </a:spcAft>
                      </a:pPr>
                      <a:endParaRPr lang="fr-FR" sz="900" dirty="0">
                        <a:latin typeface="Arial"/>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900">
                          <a:latin typeface="Arial"/>
                          <a:ea typeface="Times New Roman"/>
                        </a:rPr>
                        <a:t>No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5715" algn="ctr">
                        <a:lnSpc>
                          <a:spcPct val="115000"/>
                        </a:lnSpc>
                        <a:spcAft>
                          <a:spcPts val="0"/>
                        </a:spcAft>
                      </a:pPr>
                      <a:r>
                        <a:rPr lang="fr-FR" sz="900">
                          <a:latin typeface="Arial"/>
                          <a:ea typeface="Times New Roman"/>
                        </a:rPr>
                        <a:t>Confédérations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8890" algn="ctr">
                        <a:lnSpc>
                          <a:spcPct val="115000"/>
                        </a:lnSpc>
                        <a:spcAft>
                          <a:spcPts val="0"/>
                        </a:spcAft>
                      </a:pPr>
                      <a:r>
                        <a:rPr lang="fr-FR" sz="900">
                          <a:latin typeface="Arial"/>
                          <a:ea typeface="Times New Roman"/>
                        </a:rPr>
                        <a:t>Séparations principales entre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2065" algn="ctr">
                        <a:lnSpc>
                          <a:spcPct val="115000"/>
                        </a:lnSpc>
                        <a:spcAft>
                          <a:spcPts val="0"/>
                        </a:spcAft>
                      </a:pPr>
                      <a:r>
                        <a:rPr lang="fr-FR" sz="900" dirty="0">
                          <a:latin typeface="Arial"/>
                          <a:ea typeface="Times New Roman"/>
                        </a:rPr>
                        <a:t>Remarques </a:t>
                      </a:r>
                      <a:endParaRPr lang="fr-BE"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6107">
                <a:tc>
                  <a:txBody>
                    <a:bodyPr/>
                    <a:lstStyle/>
                    <a:p>
                      <a:pPr algn="ctr">
                        <a:lnSpc>
                          <a:spcPct val="115000"/>
                        </a:lnSpc>
                        <a:spcAft>
                          <a:spcPts val="0"/>
                        </a:spcAft>
                      </a:pPr>
                      <a:endParaRPr lang="fr-FR" sz="900">
                        <a:latin typeface="Arial"/>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5715" algn="ct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8890" algn="ctr">
                        <a:lnSpc>
                          <a:spcPct val="115000"/>
                        </a:lnSpc>
                        <a:spcAft>
                          <a:spcPts val="0"/>
                        </a:spcAft>
                      </a:pPr>
                      <a:r>
                        <a:rPr lang="fr-FR" sz="900">
                          <a:latin typeface="Arial"/>
                          <a:ea typeface="Times New Roman"/>
                        </a:rPr>
                        <a:t>Confédérations</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2065" algn="ct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32212">
                <a:tc>
                  <a:txBody>
                    <a:bodyPr/>
                    <a:lstStyle/>
                    <a:p>
                      <a:pPr marL="8890">
                        <a:lnSpc>
                          <a:spcPct val="115000"/>
                        </a:lnSpc>
                        <a:spcAft>
                          <a:spcPts val="0"/>
                        </a:spcAft>
                      </a:pPr>
                      <a:r>
                        <a:rPr lang="fr-FR" sz="900">
                          <a:latin typeface="Arial"/>
                          <a:ea typeface="Times New Roman"/>
                        </a:rPr>
                        <a:t>BE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r>
                        <a:rPr lang="fr-FR" sz="900">
                          <a:latin typeface="Arial"/>
                          <a:ea typeface="Times New Roman"/>
                        </a:rPr>
                        <a:t>3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ACV-CSC; ABW-FGTB; ACLVB-CGSLB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Politique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900">
                          <a:latin typeface="Arial"/>
                          <a:ea typeface="Times New Roman"/>
                        </a:rPr>
                        <a:t>Majorité de syndicats chrétiens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07">
                <a:tc>
                  <a:txBody>
                    <a:bodyPr/>
                    <a:lstStyle/>
                    <a:p>
                      <a:pPr marL="8890">
                        <a:lnSpc>
                          <a:spcPct val="115000"/>
                        </a:lnSpc>
                        <a:spcAft>
                          <a:spcPts val="0"/>
                        </a:spcAft>
                      </a:pPr>
                      <a:r>
                        <a:rPr lang="fr-FR" sz="900">
                          <a:latin typeface="Arial"/>
                          <a:ea typeface="Times New Roman"/>
                        </a:rPr>
                        <a:t>DK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r>
                        <a:rPr lang="fr-FR" sz="900">
                          <a:latin typeface="Arial"/>
                          <a:ea typeface="Times New Roman"/>
                        </a:rPr>
                        <a:t>4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LO- FTF; LH- AC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Par branche d’activité</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212">
                <a:tc>
                  <a:txBody>
                    <a:bodyPr/>
                    <a:lstStyle/>
                    <a:p>
                      <a:pPr marL="8890">
                        <a:lnSpc>
                          <a:spcPct val="115000"/>
                        </a:lnSpc>
                        <a:spcAft>
                          <a:spcPts val="0"/>
                        </a:spcAft>
                      </a:pPr>
                      <a:r>
                        <a:rPr lang="fr-FR" sz="900">
                          <a:latin typeface="Arial"/>
                          <a:ea typeface="Times New Roman"/>
                        </a:rPr>
                        <a:t>DE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12065" algn="r">
                        <a:lnSpc>
                          <a:spcPct val="115000"/>
                        </a:lnSpc>
                        <a:spcAft>
                          <a:spcPts val="0"/>
                        </a:spcAft>
                      </a:pPr>
                      <a:r>
                        <a:rPr lang="fr-FR" sz="900">
                          <a:latin typeface="Arial"/>
                          <a:ea typeface="Times New Roman"/>
                        </a:rPr>
                        <a:t>1+2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8890" algn="r">
                        <a:lnSpc>
                          <a:spcPct val="115000"/>
                        </a:lnSpc>
                        <a:spcAft>
                          <a:spcPts val="0"/>
                        </a:spcAft>
                      </a:pPr>
                      <a:r>
                        <a:rPr lang="fr-FR" sz="900">
                          <a:latin typeface="Arial"/>
                          <a:ea typeface="Times New Roman"/>
                        </a:rPr>
                        <a:t>DGB; CGB; DBB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8890" algn="r">
                        <a:lnSpc>
                          <a:spcPct val="115000"/>
                        </a:lnSpc>
                        <a:spcAft>
                          <a:spcPts val="0"/>
                        </a:spcAft>
                      </a:pPr>
                      <a:r>
                        <a:rPr lang="fr-FR" sz="900">
                          <a:latin typeface="Arial"/>
                          <a:ea typeface="Times New Roman"/>
                        </a:rPr>
                        <a:t>Macro-secteur, religieuse</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900">
                          <a:latin typeface="Arial"/>
                          <a:ea typeface="Times New Roman"/>
                        </a:rPr>
                        <a:t>CGB et DBB sont très petites; Verdi and tG Metal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21780">
                <a:tc>
                  <a:txBody>
                    <a:bodyPr/>
                    <a:lstStyle/>
                    <a:p>
                      <a:pPr marL="8890">
                        <a:lnSpc>
                          <a:spcPct val="115000"/>
                        </a:lnSpc>
                        <a:spcAft>
                          <a:spcPts val="0"/>
                        </a:spcAft>
                      </a:pPr>
                      <a:endParaRPr lang="fr-FR" sz="900">
                        <a:latin typeface="Arial"/>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900">
                          <a:latin typeface="Arial"/>
                          <a:ea typeface="Times New Roman"/>
                        </a:rPr>
                        <a:t>Très importantes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32212">
                <a:tc>
                  <a:txBody>
                    <a:bodyPr/>
                    <a:lstStyle/>
                    <a:p>
                      <a:pPr marL="8890">
                        <a:lnSpc>
                          <a:spcPct val="115000"/>
                        </a:lnSpc>
                        <a:spcAft>
                          <a:spcPts val="0"/>
                        </a:spcAft>
                      </a:pPr>
                      <a:r>
                        <a:rPr lang="fr-FR" sz="900">
                          <a:latin typeface="Arial"/>
                          <a:ea typeface="Times New Roman"/>
                        </a:rPr>
                        <a:t>FR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r>
                        <a:rPr lang="fr-FR" sz="900">
                          <a:latin typeface="Arial"/>
                          <a:ea typeface="Times New Roman"/>
                        </a:rPr>
                        <a:t>5+2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1435" algn="r">
                        <a:lnSpc>
                          <a:spcPct val="115000"/>
                        </a:lnSpc>
                        <a:spcAft>
                          <a:spcPts val="0"/>
                        </a:spcAft>
                      </a:pPr>
                      <a:r>
                        <a:rPr lang="fr-FR" sz="900">
                          <a:latin typeface="Arial"/>
                          <a:ea typeface="Times New Roman"/>
                        </a:rPr>
                        <a:t>CGT; CFDT; FO; CFTC; CFE-CGC;+ UNSA &amp; G10- SUD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Politique; religieuse &amp; par branche d’activité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900">
                          <a:latin typeface="Arial"/>
                          <a:ea typeface="Times New Roman"/>
                        </a:rPr>
                        <a:t>5 confédérations représentatives et 2 à  la recherché de reconnaissance nationale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07">
                <a:tc>
                  <a:txBody>
                    <a:bodyPr/>
                    <a:lstStyle/>
                    <a:p>
                      <a:pPr marL="8890">
                        <a:lnSpc>
                          <a:spcPct val="115000"/>
                        </a:lnSpc>
                        <a:spcAft>
                          <a:spcPts val="0"/>
                        </a:spcAft>
                      </a:pPr>
                      <a:r>
                        <a:rPr lang="fr-FR" sz="900">
                          <a:latin typeface="Arial"/>
                          <a:ea typeface="Times New Roman"/>
                        </a:rPr>
                        <a:t>lE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r>
                        <a:rPr lang="fr-FR" sz="900">
                          <a:latin typeface="Arial"/>
                          <a:ea typeface="Times New Roman"/>
                        </a:rPr>
                        <a:t>1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ICTU</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212">
                <a:tc>
                  <a:txBody>
                    <a:bodyPr/>
                    <a:lstStyle/>
                    <a:p>
                      <a:pPr marL="8890">
                        <a:lnSpc>
                          <a:spcPct val="115000"/>
                        </a:lnSpc>
                        <a:spcAft>
                          <a:spcPts val="0"/>
                        </a:spcAft>
                      </a:pPr>
                      <a:r>
                        <a:rPr lang="fr-FR" sz="900">
                          <a:latin typeface="Arial"/>
                          <a:ea typeface="Times New Roman"/>
                        </a:rPr>
                        <a:t>IT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r>
                        <a:rPr lang="fr-FR" sz="900">
                          <a:latin typeface="Arial"/>
                          <a:ea typeface="Times New Roman"/>
                        </a:rPr>
                        <a:t>3+8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CGIL; CISL; UIL et d’autres petites confédérations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Politique; religieuse</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900">
                          <a:latin typeface="Arial"/>
                          <a:ea typeface="Times New Roman"/>
                        </a:rPr>
                        <a:t>Syndicats autonomes et régionaux très actifs</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320">
                <a:tc>
                  <a:txBody>
                    <a:bodyPr/>
                    <a:lstStyle/>
                    <a:p>
                      <a:pPr marL="8890">
                        <a:lnSpc>
                          <a:spcPct val="115000"/>
                        </a:lnSpc>
                        <a:spcAft>
                          <a:spcPts val="0"/>
                        </a:spcAft>
                      </a:pPr>
                      <a:r>
                        <a:rPr lang="fr-FR" sz="900">
                          <a:latin typeface="Arial"/>
                          <a:ea typeface="Times New Roman"/>
                        </a:rPr>
                        <a:t>LU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r>
                        <a:rPr lang="fr-FR" sz="900">
                          <a:latin typeface="Arial"/>
                          <a:ea typeface="Times New Roman"/>
                        </a:rPr>
                        <a:t>3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OGB·L ; LCBG ; CGFP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Politique; religieuse; statuts; Macro-secteur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900">
                          <a:latin typeface="Arial"/>
                          <a:ea typeface="Times New Roman"/>
                        </a:rPr>
                        <a:t>Syndicats fortement autonomes dans le secteur des services; CGFP importante dans le secteur public;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212">
                <a:tc>
                  <a:txBody>
                    <a:bodyPr/>
                    <a:lstStyle/>
                    <a:p>
                      <a:pPr marL="8890">
                        <a:lnSpc>
                          <a:spcPct val="115000"/>
                        </a:lnSpc>
                        <a:spcAft>
                          <a:spcPts val="0"/>
                        </a:spcAft>
                      </a:pPr>
                      <a:r>
                        <a:rPr lang="fr-FR" sz="900">
                          <a:latin typeface="Arial"/>
                          <a:ea typeface="Times New Roman"/>
                        </a:rPr>
                        <a:t>NL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r>
                        <a:rPr lang="fr-FR" sz="900">
                          <a:latin typeface="Arial"/>
                          <a:ea typeface="Times New Roman"/>
                        </a:rPr>
                        <a:t>3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FNV; CNV ; MHP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a:latin typeface="Arial"/>
                          <a:ea typeface="Times New Roman"/>
                        </a:rPr>
                        <a:t>Politique; religieuse; par branche d’activité; statuts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900">
                          <a:latin typeface="Arial"/>
                          <a:ea typeface="Times New Roman"/>
                        </a:rPr>
                        <a:t>FNV-Bondgenoten c’est une sorte de super-syndicat du secteur public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212">
                <a:tc>
                  <a:txBody>
                    <a:bodyPr/>
                    <a:lstStyle/>
                    <a:p>
                      <a:pPr marL="8890">
                        <a:lnSpc>
                          <a:spcPct val="115000"/>
                        </a:lnSpc>
                        <a:spcAft>
                          <a:spcPts val="0"/>
                        </a:spcAft>
                      </a:pPr>
                      <a:r>
                        <a:rPr lang="fr-FR" sz="900">
                          <a:latin typeface="Arial"/>
                          <a:ea typeface="Times New Roman"/>
                        </a:rPr>
                        <a:t>UK </a:t>
                      </a:r>
                      <a:endParaRPr lang="fr-BE" sz="12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065" algn="r">
                        <a:lnSpc>
                          <a:spcPct val="115000"/>
                        </a:lnSpc>
                        <a:spcAft>
                          <a:spcPts val="0"/>
                        </a:spcAft>
                      </a:pPr>
                      <a:r>
                        <a:rPr lang="fr-FR" sz="900">
                          <a:latin typeface="Arial"/>
                          <a:ea typeface="Times New Roman"/>
                        </a:rPr>
                        <a:t>1 </a:t>
                      </a:r>
                      <a:endParaRPr lang="fr-BE" sz="12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r">
                        <a:lnSpc>
                          <a:spcPct val="115000"/>
                        </a:lnSpc>
                        <a:spcAft>
                          <a:spcPts val="0"/>
                        </a:spcAft>
                      </a:pPr>
                      <a:r>
                        <a:rPr lang="fr-FR" sz="900" dirty="0">
                          <a:latin typeface="Arial"/>
                          <a:ea typeface="Times New Roman"/>
                        </a:rPr>
                        <a:t>TUC </a:t>
                      </a:r>
                      <a:endParaRPr lang="fr-BE"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90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900" dirty="0">
                          <a:latin typeface="Arial"/>
                          <a:ea typeface="Times New Roman"/>
                        </a:rPr>
                        <a:t>Confédérations membres de TUC; petites fédérations indépendantes de secteur </a:t>
                      </a:r>
                      <a:endParaRPr lang="fr-BE"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71414"/>
            <a:ext cx="9001156" cy="1569660"/>
          </a:xfrm>
          <a:prstGeom prst="rect">
            <a:avLst/>
          </a:prstGeom>
        </p:spPr>
        <p:txBody>
          <a:bodyPr wrap="square">
            <a:spAutoFit/>
          </a:bodyPr>
          <a:lstStyle/>
          <a:p>
            <a:pPr algn="ctr"/>
            <a:r>
              <a:rPr lang="fr-BE" sz="2400" b="1" dirty="0" smtClean="0">
                <a:solidFill>
                  <a:srgbClr val="FF0000"/>
                </a:solidFill>
              </a:rPr>
              <a:t>Années 2000</a:t>
            </a:r>
          </a:p>
          <a:p>
            <a:pPr algn="ctr"/>
            <a:r>
              <a:rPr lang="fr-BE" sz="2400" b="1" dirty="0">
                <a:solidFill>
                  <a:srgbClr val="FF0000"/>
                </a:solidFill>
              </a:rPr>
              <a:t>M</a:t>
            </a:r>
            <a:r>
              <a:rPr lang="fr-BE" sz="2400" b="1" dirty="0" smtClean="0">
                <a:solidFill>
                  <a:srgbClr val="FF0000"/>
                </a:solidFill>
              </a:rPr>
              <a:t>utations économiques et politiques globales </a:t>
            </a:r>
          </a:p>
          <a:p>
            <a:pPr algn="ctr"/>
            <a:r>
              <a:rPr lang="fr-BE" sz="2400" b="1" dirty="0">
                <a:solidFill>
                  <a:srgbClr val="FF0000"/>
                </a:solidFill>
              </a:rPr>
              <a:t>=</a:t>
            </a:r>
            <a:endParaRPr lang="fr-BE" sz="2400" b="1" dirty="0" smtClean="0">
              <a:solidFill>
                <a:srgbClr val="FF0000"/>
              </a:solidFill>
            </a:endParaRPr>
          </a:p>
          <a:p>
            <a:pPr algn="ctr"/>
            <a:r>
              <a:rPr lang="fr-BE" sz="2400" b="1" dirty="0" smtClean="0">
                <a:solidFill>
                  <a:srgbClr val="FF0000"/>
                </a:solidFill>
              </a:rPr>
              <a:t>Nouvelles relations industrielles entre pays membres</a:t>
            </a:r>
            <a:endParaRPr lang="fr-BE" sz="2400" b="1" dirty="0">
              <a:solidFill>
                <a:srgbClr val="FF0000"/>
              </a:solidFill>
            </a:endParaRPr>
          </a:p>
        </p:txBody>
      </p:sp>
      <p:pic>
        <p:nvPicPr>
          <p:cNvPr id="4" name="Image 3" descr="investir-nouvelles-technologies-300x240.jpg"/>
          <p:cNvPicPr>
            <a:picLocks noChangeAspect="1"/>
          </p:cNvPicPr>
          <p:nvPr/>
        </p:nvPicPr>
        <p:blipFill>
          <a:blip r:embed="rId2"/>
          <a:stretch>
            <a:fillRect/>
          </a:stretch>
        </p:blipFill>
        <p:spPr>
          <a:xfrm>
            <a:off x="12726" y="2132856"/>
            <a:ext cx="5786478" cy="4114821"/>
          </a:xfrm>
          <a:prstGeom prst="rect">
            <a:avLst/>
          </a:prstGeom>
        </p:spPr>
      </p:pic>
      <p:sp>
        <p:nvSpPr>
          <p:cNvPr id="5" name="Rectangle 1"/>
          <p:cNvSpPr>
            <a:spLocks noChangeArrowheads="1"/>
          </p:cNvSpPr>
          <p:nvPr/>
        </p:nvSpPr>
        <p:spPr bwMode="auto">
          <a:xfrm>
            <a:off x="5652120" y="2138993"/>
            <a:ext cx="34918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8900" marR="0" lvl="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effectLst/>
                <a:ea typeface="Times New Roman" pitchFamily="18" charset="0"/>
                <a:cs typeface="Times New Roman" pitchFamily="18" charset="0"/>
              </a:rPr>
              <a:t>Mutations économiques</a:t>
            </a:r>
            <a:r>
              <a:rPr kumimoji="0" lang="fr-FR" sz="2000" b="1" i="0" u="none" strike="noStrike" cap="none" normalizeH="0" baseline="0" dirty="0" smtClean="0">
                <a:ln>
                  <a:noFill/>
                </a:ln>
                <a:effectLst/>
                <a:ea typeface="Times New Roman" pitchFamily="18" charset="0"/>
                <a:cs typeface="Times New Roman" pitchFamily="18" charset="0"/>
              </a:rPr>
              <a:t>:</a:t>
            </a:r>
          </a:p>
          <a:p>
            <a:pPr marL="4318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à"/>
              <a:tabLst/>
            </a:pPr>
            <a:r>
              <a:rPr kumimoji="0" lang="fr-FR" sz="2000" b="1" i="0" u="none" strike="noStrike" cap="none" normalizeH="0" baseline="0" dirty="0" smtClean="0">
                <a:ln>
                  <a:noFill/>
                </a:ln>
                <a:effectLst/>
                <a:ea typeface="Times New Roman" pitchFamily="18" charset="0"/>
                <a:cs typeface="TimesNewRoman"/>
                <a:sym typeface="Wingdings" panose="05000000000000000000" pitchFamily="2" charset="2"/>
              </a:rPr>
              <a:t>A</a:t>
            </a:r>
            <a:r>
              <a:rPr kumimoji="0" lang="fr-FR" sz="2000" b="1" i="0" u="none" strike="noStrike" cap="none" normalizeH="0" baseline="0" dirty="0" smtClean="0">
                <a:ln>
                  <a:noFill/>
                </a:ln>
                <a:effectLst/>
                <a:ea typeface="Times New Roman" pitchFamily="18" charset="0"/>
                <a:cs typeface="TimesNewRoman"/>
              </a:rPr>
              <a:t>ccélération de la mondialisation de l’économie</a:t>
            </a:r>
          </a:p>
          <a:p>
            <a:pPr marL="88900" marR="0" lvl="0" algn="just" defTabSz="914400" rtl="0" eaLnBrk="1" fontAlgn="base" latinLnBrk="0" hangingPunct="1">
              <a:lnSpc>
                <a:spcPct val="100000"/>
              </a:lnSpc>
              <a:spcBef>
                <a:spcPct val="0"/>
              </a:spcBef>
              <a:spcAft>
                <a:spcPct val="0"/>
              </a:spcAft>
              <a:buClrTx/>
              <a:buSzTx/>
              <a:tabLst/>
            </a:pPr>
            <a:endParaRPr kumimoji="0" lang="fr-FR" sz="2000" b="1" i="0" u="none" strike="noStrike" cap="none" normalizeH="0" baseline="0" dirty="0" smtClean="0">
              <a:ln>
                <a:noFill/>
              </a:ln>
              <a:effectLst/>
              <a:ea typeface="Times New Roman" pitchFamily="18" charset="0"/>
              <a:cs typeface="TimesNewRoman"/>
            </a:endParaRPr>
          </a:p>
          <a:p>
            <a:pPr marL="4318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à"/>
              <a:tabLst/>
            </a:pPr>
            <a:r>
              <a:rPr kumimoji="0" lang="fr-FR" sz="2000" b="1" i="0" u="none" strike="noStrike" cap="none" normalizeH="0" baseline="0" dirty="0" smtClean="0">
                <a:ln>
                  <a:noFill/>
                </a:ln>
                <a:effectLst/>
                <a:ea typeface="Times New Roman" pitchFamily="18" charset="0"/>
                <a:cs typeface="TimesNewRoman"/>
              </a:rPr>
              <a:t>Innovation technique et technologique amenée par les NTIC</a:t>
            </a:r>
            <a:endParaRPr kumimoji="0" lang="fr-FR" sz="2000" b="1" i="0" u="none" strike="noStrike" cap="none" normalizeH="0" baseline="0" dirty="0" smtClean="0">
              <a:ln>
                <a:noFill/>
              </a:ln>
              <a:effectLst/>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6235"/>
            <a:ext cx="9001156" cy="1569660"/>
          </a:xfrm>
          <a:prstGeom prst="rect">
            <a:avLst/>
          </a:prstGeom>
        </p:spPr>
        <p:txBody>
          <a:bodyPr wrap="square">
            <a:spAutoFit/>
          </a:bodyPr>
          <a:lstStyle/>
          <a:p>
            <a:pPr algn="ctr"/>
            <a:r>
              <a:rPr lang="fr-BE" sz="2400" b="1" dirty="0">
                <a:solidFill>
                  <a:srgbClr val="FF0000"/>
                </a:solidFill>
              </a:rPr>
              <a:t>Années 2000</a:t>
            </a:r>
          </a:p>
          <a:p>
            <a:pPr algn="ctr"/>
            <a:r>
              <a:rPr lang="fr-BE" sz="2400" b="1" dirty="0">
                <a:solidFill>
                  <a:srgbClr val="FF0000"/>
                </a:solidFill>
              </a:rPr>
              <a:t>Mutations économiques et politiques globales </a:t>
            </a:r>
          </a:p>
          <a:p>
            <a:pPr algn="ctr"/>
            <a:r>
              <a:rPr lang="fr-BE" sz="2400" b="1" dirty="0">
                <a:solidFill>
                  <a:srgbClr val="FF0000"/>
                </a:solidFill>
              </a:rPr>
              <a:t>=</a:t>
            </a:r>
          </a:p>
          <a:p>
            <a:pPr algn="ctr"/>
            <a:r>
              <a:rPr lang="fr-BE" sz="2400" b="1" dirty="0">
                <a:solidFill>
                  <a:srgbClr val="FF0000"/>
                </a:solidFill>
              </a:rPr>
              <a:t>Nouvelles relations industrielles entre pays membres</a:t>
            </a:r>
          </a:p>
        </p:txBody>
      </p:sp>
      <p:pic>
        <p:nvPicPr>
          <p:cNvPr id="4" name="Image 3" descr="TTIPChevalBruxelles.jpg"/>
          <p:cNvPicPr>
            <a:picLocks noChangeAspect="1"/>
          </p:cNvPicPr>
          <p:nvPr/>
        </p:nvPicPr>
        <p:blipFill>
          <a:blip r:embed="rId2" cstate="print"/>
          <a:stretch>
            <a:fillRect/>
          </a:stretch>
        </p:blipFill>
        <p:spPr>
          <a:xfrm>
            <a:off x="2267744" y="3212976"/>
            <a:ext cx="4424265" cy="3024383"/>
          </a:xfrm>
          <a:prstGeom prst="rect">
            <a:avLst/>
          </a:prstGeom>
        </p:spPr>
      </p:pic>
      <p:sp>
        <p:nvSpPr>
          <p:cNvPr id="5" name="Rectangle 1"/>
          <p:cNvSpPr>
            <a:spLocks noChangeArrowheads="1"/>
          </p:cNvSpPr>
          <p:nvPr/>
        </p:nvSpPr>
        <p:spPr bwMode="auto">
          <a:xfrm>
            <a:off x="24985" y="2008585"/>
            <a:ext cx="88582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effectLst/>
                <a:ea typeface="Times New Roman" pitchFamily="18" charset="0"/>
                <a:cs typeface="TimesNewRoman" charset="0"/>
              </a:rPr>
              <a:t>Mutations</a:t>
            </a:r>
            <a:r>
              <a:rPr kumimoji="0" lang="fr-FR" sz="2000" b="1" i="0" u="sng" strike="noStrike" cap="none" normalizeH="0" dirty="0" smtClean="0">
                <a:ln>
                  <a:noFill/>
                </a:ln>
                <a:effectLst/>
                <a:ea typeface="Times New Roman" pitchFamily="18" charset="0"/>
                <a:cs typeface="TimesNewRoman" charset="0"/>
              </a:rPr>
              <a:t> politiques</a:t>
            </a:r>
            <a:r>
              <a:rPr kumimoji="0" lang="fr-FR" sz="2000" b="1" i="0" strike="noStrike" cap="none" normalizeH="0" dirty="0" smtClean="0">
                <a:ln>
                  <a:noFill/>
                </a:ln>
                <a:effectLst/>
                <a:ea typeface="Times New Roman" pitchFamily="18" charset="0"/>
                <a:cs typeface="TimesNewRoman" charset="0"/>
              </a:rPr>
              <a:t>: </a:t>
            </a:r>
            <a:r>
              <a:rPr kumimoji="0" lang="fr-FR" sz="2000" b="1" i="0" strike="noStrike" cap="none" normalizeH="0" baseline="0" dirty="0" smtClean="0">
                <a:ln>
                  <a:noFill/>
                </a:ln>
                <a:effectLst/>
                <a:ea typeface="Times New Roman" pitchFamily="18" charset="0"/>
                <a:cs typeface="TimesNewRoman" charset="0"/>
              </a:rPr>
              <a:t>révolution</a:t>
            </a:r>
            <a:r>
              <a:rPr kumimoji="0" lang="fr-FR" sz="2000" b="1" i="0" u="none" strike="noStrike" cap="none" normalizeH="0" baseline="0" dirty="0" smtClean="0">
                <a:ln>
                  <a:noFill/>
                </a:ln>
                <a:effectLst/>
                <a:ea typeface="Times New Roman" pitchFamily="18" charset="0"/>
                <a:cs typeface="TimesNewRoman" charset="0"/>
              </a:rPr>
              <a:t> néo-libérale</a:t>
            </a:r>
            <a:r>
              <a:rPr lang="fr-FR" sz="2000" b="1" dirty="0">
                <a:ea typeface="Times New Roman" pitchFamily="18" charset="0"/>
                <a:cs typeface="TimesNewRoman" charset="0"/>
              </a:rPr>
              <a:t> </a:t>
            </a:r>
            <a:r>
              <a:rPr lang="fr-FR" sz="2000" b="1" dirty="0" smtClean="0">
                <a:ea typeface="Times New Roman" pitchFamily="18" charset="0"/>
                <a:cs typeface="TimesNewRoman" charset="0"/>
              </a:rPr>
              <a:t>des années 70 à la crise actuelle.</a:t>
            </a:r>
          </a:p>
          <a:p>
            <a:pPr marR="0" lvl="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effectLst/>
              <a:cs typeface="Arial" pitchFamily="34" charset="0"/>
              <a:sym typeface="Wingdings" panose="05000000000000000000" pitchFamily="2" charset="2"/>
            </a:endParaRPr>
          </a:p>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effectLst/>
                <a:cs typeface="Arial" pitchFamily="34" charset="0"/>
                <a:sym typeface="Wingdings" panose="05000000000000000000" pitchFamily="2" charset="2"/>
              </a:rPr>
              <a:t> Politiques soumises à</a:t>
            </a:r>
            <a:r>
              <a:rPr kumimoji="0" lang="fr-FR" sz="2000" b="1" i="0" u="none" strike="noStrike" cap="none" normalizeH="0" dirty="0" smtClean="0">
                <a:ln>
                  <a:noFill/>
                </a:ln>
                <a:effectLst/>
                <a:cs typeface="Arial" pitchFamily="34" charset="0"/>
                <a:sym typeface="Wingdings" panose="05000000000000000000" pitchFamily="2" charset="2"/>
              </a:rPr>
              <a:t> l’économie libérale.</a:t>
            </a:r>
            <a:endParaRPr kumimoji="0" lang="fr-FR" sz="2000" b="1" i="0" u="none" strike="noStrike" cap="none" normalizeH="0" baseline="0" dirty="0" smtClean="0">
              <a:ln>
                <a:noFill/>
              </a:ln>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4"/>
            <a:ext cx="9001156" cy="1569660"/>
          </a:xfrm>
          <a:prstGeom prst="rect">
            <a:avLst/>
          </a:prstGeom>
        </p:spPr>
        <p:txBody>
          <a:bodyPr wrap="square">
            <a:spAutoFit/>
          </a:bodyPr>
          <a:lstStyle/>
          <a:p>
            <a:pPr algn="ctr"/>
            <a:r>
              <a:rPr lang="fr-BE" sz="2400" b="1" dirty="0">
                <a:solidFill>
                  <a:srgbClr val="FF0000"/>
                </a:solidFill>
              </a:rPr>
              <a:t>Années 2000</a:t>
            </a:r>
          </a:p>
          <a:p>
            <a:pPr algn="ctr"/>
            <a:r>
              <a:rPr lang="fr-BE" sz="2400" b="1" dirty="0">
                <a:solidFill>
                  <a:srgbClr val="FF0000"/>
                </a:solidFill>
              </a:rPr>
              <a:t>Mutations économiques et politiques globales </a:t>
            </a:r>
          </a:p>
          <a:p>
            <a:pPr algn="ctr"/>
            <a:r>
              <a:rPr lang="fr-BE" sz="2400" b="1" dirty="0">
                <a:solidFill>
                  <a:srgbClr val="FF0000"/>
                </a:solidFill>
              </a:rPr>
              <a:t>=</a:t>
            </a:r>
          </a:p>
          <a:p>
            <a:pPr algn="ctr"/>
            <a:r>
              <a:rPr lang="fr-BE" sz="2400" b="1" dirty="0">
                <a:solidFill>
                  <a:srgbClr val="FF0000"/>
                </a:solidFill>
              </a:rPr>
              <a:t>Nouvelles relations industrielles entre pays membres</a:t>
            </a:r>
          </a:p>
        </p:txBody>
      </p:sp>
      <p:sp>
        <p:nvSpPr>
          <p:cNvPr id="32772" name="Rectangle 4"/>
          <p:cNvSpPr>
            <a:spLocks noChangeArrowheads="1"/>
          </p:cNvSpPr>
          <p:nvPr/>
        </p:nvSpPr>
        <p:spPr bwMode="auto">
          <a:xfrm>
            <a:off x="142844" y="1752466"/>
            <a:ext cx="87868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fr-FR" sz="2000" b="1" dirty="0" smtClean="0">
                <a:solidFill>
                  <a:srgbClr val="006600"/>
                </a:solidFill>
                <a:ea typeface="Times New Roman" pitchFamily="18" charset="0"/>
                <a:cs typeface="Arial" pitchFamily="34" charset="0"/>
                <a:sym typeface="Wingdings" panose="05000000000000000000" pitchFamily="2" charset="2"/>
              </a:rPr>
              <a:t> M</a:t>
            </a:r>
            <a:r>
              <a:rPr kumimoji="0" lang="fr-FR" sz="2000" b="1" i="0" u="none" strike="noStrike" cap="none" normalizeH="0" baseline="0" dirty="0" smtClean="0">
                <a:ln>
                  <a:noFill/>
                </a:ln>
                <a:solidFill>
                  <a:srgbClr val="006600"/>
                </a:solidFill>
                <a:effectLst/>
                <a:ea typeface="Times New Roman" pitchFamily="18" charset="0"/>
                <a:cs typeface="Arial" pitchFamily="34" charset="0"/>
              </a:rPr>
              <a:t>arché intérieur européen</a:t>
            </a:r>
            <a:r>
              <a:rPr kumimoji="0" lang="fr-FR" sz="2000" b="1" i="0" u="none" strike="noStrike" cap="none" normalizeH="0" dirty="0" smtClean="0">
                <a:ln>
                  <a:noFill/>
                </a:ln>
                <a:solidFill>
                  <a:srgbClr val="006600"/>
                </a:solidFill>
                <a:effectLst/>
                <a:ea typeface="Times New Roman" pitchFamily="18" charset="0"/>
                <a:cs typeface="Arial" pitchFamily="34" charset="0"/>
              </a:rPr>
              <a:t> (</a:t>
            </a:r>
            <a:r>
              <a:rPr kumimoji="0" lang="fr-FR" sz="2000" b="1" i="0" u="none" strike="noStrike" cap="none" normalizeH="0" baseline="0" dirty="0" smtClean="0">
                <a:ln>
                  <a:noFill/>
                </a:ln>
                <a:solidFill>
                  <a:srgbClr val="006600"/>
                </a:solidFill>
                <a:effectLst/>
                <a:ea typeface="Times New Roman" pitchFamily="18" charset="0"/>
                <a:cs typeface="Arial" pitchFamily="34" charset="0"/>
              </a:rPr>
              <a:t>cohabitation de la diversité des institutions nationales et</a:t>
            </a:r>
            <a:r>
              <a:rPr kumimoji="0" lang="fr-FR" sz="2000" b="1" i="1" u="none" strike="noStrike" cap="none" normalizeH="0" baseline="0" dirty="0" smtClean="0">
                <a:ln>
                  <a:noFill/>
                </a:ln>
                <a:solidFill>
                  <a:srgbClr val="006600"/>
                </a:solidFill>
                <a:effectLst/>
                <a:ea typeface="Times New Roman" pitchFamily="18" charset="0"/>
                <a:cs typeface="Arial" pitchFamily="34" charset="0"/>
              </a:rPr>
              <a:t> </a:t>
            </a:r>
            <a:r>
              <a:rPr kumimoji="0" lang="fr-FR" sz="2000" b="1" i="0" u="none" strike="noStrike" cap="none" normalizeH="0" baseline="0" dirty="0" smtClean="0">
                <a:ln>
                  <a:noFill/>
                </a:ln>
                <a:solidFill>
                  <a:srgbClr val="006600"/>
                </a:solidFill>
                <a:effectLst/>
                <a:ea typeface="Times New Roman" pitchFamily="18" charset="0"/>
                <a:cs typeface="Arial" pitchFamily="34" charset="0"/>
              </a:rPr>
              <a:t>des cultures d'entreprise nationales). </a:t>
            </a:r>
            <a:endParaRPr kumimoji="0" lang="fr-FR" sz="2000" b="1" i="0" u="none" strike="noStrike" cap="none" normalizeH="0" baseline="0" dirty="0" smtClean="0">
              <a:ln>
                <a:noFill/>
              </a:ln>
              <a:solidFill>
                <a:srgbClr val="006600"/>
              </a:solidFill>
              <a:effectLst/>
              <a:cs typeface="Arial" pitchFamily="34" charset="0"/>
            </a:endParaRPr>
          </a:p>
        </p:txBody>
      </p:sp>
      <p:sp>
        <p:nvSpPr>
          <p:cNvPr id="4" name="Rectangle 3"/>
          <p:cNvSpPr/>
          <p:nvPr/>
        </p:nvSpPr>
        <p:spPr>
          <a:xfrm>
            <a:off x="142844" y="5595638"/>
            <a:ext cx="9144000" cy="707886"/>
          </a:xfrm>
          <a:prstGeom prst="rect">
            <a:avLst/>
          </a:prstGeom>
        </p:spPr>
        <p:txBody>
          <a:bodyPr wrap="square">
            <a:spAutoFit/>
          </a:bodyPr>
          <a:lstStyle/>
          <a:p>
            <a:pPr marL="342900" lvl="0" indent="-342900" fontAlgn="base">
              <a:spcBef>
                <a:spcPct val="0"/>
              </a:spcBef>
              <a:spcAft>
                <a:spcPct val="0"/>
              </a:spcAft>
              <a:buFont typeface="Wingdings" panose="05000000000000000000" pitchFamily="2" charset="2"/>
              <a:buChar char="à"/>
            </a:pPr>
            <a:r>
              <a:rPr lang="fr-FR" sz="2000" b="1" dirty="0" smtClean="0">
                <a:solidFill>
                  <a:srgbClr val="006600"/>
                </a:solidFill>
                <a:ea typeface="Times New Roman" pitchFamily="18" charset="0"/>
                <a:cs typeface="Arial" pitchFamily="34" charset="0"/>
              </a:rPr>
              <a:t>Mondialisation accrue = affaiblissement de la force et de la gestion des marchés intégrés régionaux, comme le marché européen. </a:t>
            </a:r>
          </a:p>
        </p:txBody>
      </p:sp>
      <p:pic>
        <p:nvPicPr>
          <p:cNvPr id="7" name="Image 6" descr="5507245a3570c8b952a6f4ea.jpg"/>
          <p:cNvPicPr>
            <a:picLocks noChangeAspect="1"/>
          </p:cNvPicPr>
          <p:nvPr/>
        </p:nvPicPr>
        <p:blipFill>
          <a:blip r:embed="rId2"/>
          <a:stretch>
            <a:fillRect/>
          </a:stretch>
        </p:blipFill>
        <p:spPr>
          <a:xfrm>
            <a:off x="2000232" y="2643182"/>
            <a:ext cx="5688000" cy="284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2772">
                                            <p:txEl>
                                              <p:pRg st="0" end="0"/>
                                            </p:txEl>
                                          </p:spTgt>
                                        </p:tgtEl>
                                        <p:attrNameLst>
                                          <p:attrName>style.visibility</p:attrName>
                                        </p:attrNameLst>
                                      </p:cBhvr>
                                      <p:to>
                                        <p:strVal val="visible"/>
                                      </p:to>
                                    </p:set>
                                    <p:anim calcmode="lin" valueType="num">
                                      <p:cBhvr additive="base">
                                        <p:cTn id="14"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71414"/>
            <a:ext cx="9001156" cy="1569660"/>
          </a:xfrm>
          <a:prstGeom prst="rect">
            <a:avLst/>
          </a:prstGeom>
        </p:spPr>
        <p:txBody>
          <a:bodyPr wrap="square">
            <a:spAutoFit/>
          </a:bodyPr>
          <a:lstStyle/>
          <a:p>
            <a:pPr algn="ctr"/>
            <a:r>
              <a:rPr lang="fr-BE" sz="2400" b="1" dirty="0">
                <a:solidFill>
                  <a:srgbClr val="FF0000"/>
                </a:solidFill>
              </a:rPr>
              <a:t>Années 2000</a:t>
            </a:r>
          </a:p>
          <a:p>
            <a:pPr algn="ctr"/>
            <a:r>
              <a:rPr lang="fr-BE" sz="2400" b="1" dirty="0">
                <a:solidFill>
                  <a:srgbClr val="FF0000"/>
                </a:solidFill>
              </a:rPr>
              <a:t>Mutations économiques et politiques globales </a:t>
            </a:r>
          </a:p>
          <a:p>
            <a:pPr algn="ctr"/>
            <a:r>
              <a:rPr lang="fr-BE" sz="2400" b="1" dirty="0">
                <a:solidFill>
                  <a:srgbClr val="FF0000"/>
                </a:solidFill>
              </a:rPr>
              <a:t>=</a:t>
            </a:r>
          </a:p>
          <a:p>
            <a:pPr algn="ctr"/>
            <a:r>
              <a:rPr lang="fr-BE" sz="2400" b="1" dirty="0">
                <a:solidFill>
                  <a:srgbClr val="FF0000"/>
                </a:solidFill>
              </a:rPr>
              <a:t>Nouvelles relations industrielles entre pays membres</a:t>
            </a:r>
          </a:p>
        </p:txBody>
      </p:sp>
      <p:sp>
        <p:nvSpPr>
          <p:cNvPr id="5" name="Rectangle 4"/>
          <p:cNvSpPr/>
          <p:nvPr/>
        </p:nvSpPr>
        <p:spPr>
          <a:xfrm>
            <a:off x="357158" y="1714488"/>
            <a:ext cx="4643470" cy="1323439"/>
          </a:xfrm>
          <a:prstGeom prst="rect">
            <a:avLst/>
          </a:prstGeom>
        </p:spPr>
        <p:txBody>
          <a:bodyPr wrap="square">
            <a:spAutoFit/>
          </a:bodyPr>
          <a:lstStyle/>
          <a:p>
            <a:pPr lvl="0" algn="just" eaLnBrk="0" fontAlgn="base" hangingPunct="0">
              <a:spcBef>
                <a:spcPct val="0"/>
              </a:spcBef>
              <a:spcAft>
                <a:spcPct val="0"/>
              </a:spcAft>
            </a:pPr>
            <a:r>
              <a:rPr lang="fr-FR" sz="2000" b="1" dirty="0" smtClean="0">
                <a:solidFill>
                  <a:srgbClr val="006600"/>
                </a:solidFill>
                <a:ea typeface="Times New Roman" pitchFamily="18" charset="0"/>
                <a:cs typeface="Arial" pitchFamily="34" charset="0"/>
                <a:sym typeface="Wingdings" panose="05000000000000000000" pitchFamily="2" charset="2"/>
              </a:rPr>
              <a:t> Priorité des Etats membres: </a:t>
            </a:r>
            <a:r>
              <a:rPr lang="fr-FR" sz="2000" b="1" dirty="0" smtClean="0">
                <a:solidFill>
                  <a:srgbClr val="006600"/>
                </a:solidFill>
                <a:ea typeface="Times New Roman" pitchFamily="18" charset="0"/>
                <a:cs typeface="Arial" pitchFamily="34" charset="0"/>
              </a:rPr>
              <a:t> compatibilité de l’intégration européenne avec le principe de la libre concurrence dans le marché intérieur européen.</a:t>
            </a:r>
            <a:endParaRPr lang="fr-FR" sz="2000" b="1" dirty="0" smtClean="0">
              <a:solidFill>
                <a:srgbClr val="006600"/>
              </a:solidFill>
              <a:cs typeface="Arial" pitchFamily="34" charset="0"/>
            </a:endParaRPr>
          </a:p>
        </p:txBody>
      </p:sp>
      <p:sp>
        <p:nvSpPr>
          <p:cNvPr id="6" name="Rectangle 5"/>
          <p:cNvSpPr/>
          <p:nvPr/>
        </p:nvSpPr>
        <p:spPr>
          <a:xfrm>
            <a:off x="3857620" y="4770791"/>
            <a:ext cx="4857784" cy="1015663"/>
          </a:xfrm>
          <a:prstGeom prst="rect">
            <a:avLst/>
          </a:prstGeom>
        </p:spPr>
        <p:txBody>
          <a:bodyPr wrap="square">
            <a:spAutoFit/>
          </a:bodyPr>
          <a:lstStyle/>
          <a:p>
            <a:pPr lvl="0" algn="just" eaLnBrk="0" fontAlgn="base" hangingPunct="0">
              <a:spcBef>
                <a:spcPct val="0"/>
              </a:spcBef>
              <a:spcAft>
                <a:spcPct val="0"/>
              </a:spcAft>
            </a:pPr>
            <a:r>
              <a:rPr lang="fr-FR" sz="2000" b="1" dirty="0" smtClean="0">
                <a:solidFill>
                  <a:srgbClr val="006600"/>
                </a:solidFill>
                <a:ea typeface="Times New Roman" pitchFamily="18" charset="0"/>
                <a:cs typeface="Arial" pitchFamily="34" charset="0"/>
                <a:sym typeface="Wingdings" panose="05000000000000000000" pitchFamily="2" charset="2"/>
              </a:rPr>
              <a:t> </a:t>
            </a:r>
            <a:r>
              <a:rPr lang="fr-FR" sz="2000" b="1" dirty="0" smtClean="0">
                <a:solidFill>
                  <a:srgbClr val="006600"/>
                </a:solidFill>
                <a:ea typeface="Times New Roman" pitchFamily="18" charset="0"/>
                <a:cs typeface="Arial" pitchFamily="34" charset="0"/>
              </a:rPr>
              <a:t>Echec des premières tentatives supranationales d’une gouvernance économique européenne.</a:t>
            </a:r>
            <a:endParaRPr lang="fr-FR" sz="2000" b="1" dirty="0" smtClean="0">
              <a:solidFill>
                <a:srgbClr val="006600"/>
              </a:solidFill>
              <a:cs typeface="Arial" pitchFamily="34" charset="0"/>
            </a:endParaRPr>
          </a:p>
        </p:txBody>
      </p:sp>
      <p:pic>
        <p:nvPicPr>
          <p:cNvPr id="7" name="Image 6" descr="guerredesvins.jpg"/>
          <p:cNvPicPr>
            <a:picLocks noChangeAspect="1"/>
          </p:cNvPicPr>
          <p:nvPr/>
        </p:nvPicPr>
        <p:blipFill>
          <a:blip r:embed="rId2"/>
          <a:stretch>
            <a:fillRect/>
          </a:stretch>
        </p:blipFill>
        <p:spPr>
          <a:xfrm>
            <a:off x="357158" y="3067230"/>
            <a:ext cx="2769935" cy="3643338"/>
          </a:xfrm>
          <a:prstGeom prst="rect">
            <a:avLst/>
          </a:prstGeom>
        </p:spPr>
      </p:pic>
      <p:pic>
        <p:nvPicPr>
          <p:cNvPr id="8" name="Image 7" descr="2788.jpg"/>
          <p:cNvPicPr>
            <a:picLocks noChangeAspect="1"/>
          </p:cNvPicPr>
          <p:nvPr/>
        </p:nvPicPr>
        <p:blipFill>
          <a:blip r:embed="rId3"/>
          <a:stretch>
            <a:fillRect/>
          </a:stretch>
        </p:blipFill>
        <p:spPr>
          <a:xfrm>
            <a:off x="5724128" y="1904095"/>
            <a:ext cx="2759339" cy="200026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140593"/>
            <a:ext cx="4013278" cy="430887"/>
          </a:xfrm>
          <a:prstGeom prst="rect">
            <a:avLst/>
          </a:prstGeom>
        </p:spPr>
        <p:txBody>
          <a:bodyPr wrap="none">
            <a:spAutoFit/>
          </a:bodyPr>
          <a:lstStyle/>
          <a:p>
            <a:r>
              <a:rPr lang="fr-BE" sz="2200" b="1" dirty="0" smtClean="0">
                <a:solidFill>
                  <a:srgbClr val="006600"/>
                </a:solidFill>
              </a:rPr>
              <a:t>Le Comité européen d’entreprise</a:t>
            </a:r>
            <a:endParaRPr lang="fr-BE" sz="2200" b="1" dirty="0">
              <a:solidFill>
                <a:srgbClr val="006600"/>
              </a:solidFill>
            </a:endParaRPr>
          </a:p>
        </p:txBody>
      </p:sp>
      <p:sp>
        <p:nvSpPr>
          <p:cNvPr id="6" name="Rectangle 5"/>
          <p:cNvSpPr/>
          <p:nvPr/>
        </p:nvSpPr>
        <p:spPr>
          <a:xfrm>
            <a:off x="142844" y="785794"/>
            <a:ext cx="8929750" cy="2246769"/>
          </a:xfrm>
          <a:prstGeom prst="rect">
            <a:avLst/>
          </a:prstGeom>
        </p:spPr>
        <p:txBody>
          <a:bodyPr wrap="square">
            <a:spAutoFit/>
          </a:bodyPr>
          <a:lstStyle/>
          <a:p>
            <a:pPr algn="just"/>
            <a:r>
              <a:rPr lang="fr-BE" sz="2000" b="1" dirty="0" smtClean="0">
                <a:solidFill>
                  <a:srgbClr val="FF0000"/>
                </a:solidFill>
              </a:rPr>
              <a:t>Directive </a:t>
            </a:r>
            <a:r>
              <a:rPr lang="fr-BE" sz="2000" b="1" dirty="0">
                <a:solidFill>
                  <a:srgbClr val="FF0000"/>
                </a:solidFill>
              </a:rPr>
              <a:t>sur les Comités d’entreprise européens (CEE) </a:t>
            </a:r>
            <a:r>
              <a:rPr lang="fr-BE" sz="2000" b="1" dirty="0" smtClean="0">
                <a:solidFill>
                  <a:srgbClr val="FF0000"/>
                </a:solidFill>
              </a:rPr>
              <a:t>-1994: </a:t>
            </a:r>
          </a:p>
          <a:p>
            <a:pPr algn="just"/>
            <a:endParaRPr lang="fr-BE" sz="2000" b="1" dirty="0">
              <a:solidFill>
                <a:srgbClr val="FF0000"/>
              </a:solidFill>
              <a:sym typeface="Wingdings" panose="05000000000000000000" pitchFamily="2" charset="2"/>
            </a:endParaRPr>
          </a:p>
          <a:p>
            <a:pPr algn="just"/>
            <a:r>
              <a:rPr lang="fr-BE" sz="2000" b="1" dirty="0" smtClean="0">
                <a:solidFill>
                  <a:srgbClr val="FF0000"/>
                </a:solidFill>
                <a:sym typeface="Wingdings" panose="05000000000000000000" pitchFamily="2" charset="2"/>
              </a:rPr>
              <a:t>But: </a:t>
            </a:r>
            <a:r>
              <a:rPr lang="fr-BE" sz="2000" b="1" dirty="0" smtClean="0">
                <a:solidFill>
                  <a:srgbClr val="006600"/>
                </a:solidFill>
                <a:sym typeface="Wingdings" panose="05000000000000000000" pitchFamily="2" charset="2"/>
              </a:rPr>
              <a:t>D</a:t>
            </a:r>
            <a:r>
              <a:rPr lang="fr-BE" sz="2000" b="1" dirty="0" smtClean="0">
                <a:solidFill>
                  <a:srgbClr val="006600"/>
                </a:solidFill>
              </a:rPr>
              <a:t>roits d’information et de consultation des représentants des travailleurs</a:t>
            </a:r>
          </a:p>
          <a:p>
            <a:pPr algn="just"/>
            <a:endParaRPr lang="fr-BE" sz="2000" b="1" dirty="0">
              <a:solidFill>
                <a:srgbClr val="FF0000"/>
              </a:solidFill>
            </a:endParaRPr>
          </a:p>
          <a:p>
            <a:pPr algn="just"/>
            <a:r>
              <a:rPr lang="fr-BE" sz="2000" b="1" dirty="0" smtClean="0">
                <a:solidFill>
                  <a:srgbClr val="FF0000"/>
                </a:solidFill>
              </a:rPr>
              <a:t>Comment? </a:t>
            </a:r>
            <a:r>
              <a:rPr lang="fr-BE" sz="2000" b="1" dirty="0" smtClean="0">
                <a:solidFill>
                  <a:srgbClr val="006600"/>
                </a:solidFill>
              </a:rPr>
              <a:t>Les Etats veillent au respect de la directive par les établissements d’une société multinationale</a:t>
            </a:r>
          </a:p>
          <a:p>
            <a:pPr algn="just"/>
            <a:endParaRPr lang="fr-BE" sz="2000" b="1" dirty="0">
              <a:solidFill>
                <a:srgbClr val="FF0000"/>
              </a:solidFill>
            </a:endParaRPr>
          </a:p>
        </p:txBody>
      </p:sp>
      <p:pic>
        <p:nvPicPr>
          <p:cNvPr id="8" name="Image 7" descr="carte_europe_permis_a_point.png"/>
          <p:cNvPicPr>
            <a:picLocks noChangeAspect="1"/>
          </p:cNvPicPr>
          <p:nvPr/>
        </p:nvPicPr>
        <p:blipFill>
          <a:blip r:embed="rId2" cstate="print"/>
          <a:stretch>
            <a:fillRect/>
          </a:stretch>
        </p:blipFill>
        <p:spPr>
          <a:xfrm>
            <a:off x="2339752" y="2924944"/>
            <a:ext cx="4770044" cy="3301195"/>
          </a:xfrm>
          <a:prstGeom prst="rect">
            <a:avLst/>
          </a:prstGeom>
          <a:ln>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337880"/>
            <a:ext cx="8534752" cy="461665"/>
          </a:xfrm>
          <a:prstGeom prst="rect">
            <a:avLst/>
          </a:prstGeom>
        </p:spPr>
        <p:txBody>
          <a:bodyPr wrap="square">
            <a:spAutoFit/>
          </a:bodyPr>
          <a:lstStyle/>
          <a:p>
            <a:pPr algn="ctr"/>
            <a:r>
              <a:rPr lang="fr-BE" sz="2400" b="1" dirty="0" smtClean="0">
                <a:solidFill>
                  <a:srgbClr val="FF0000"/>
                </a:solidFill>
              </a:rPr>
              <a:t>Le Comité européen d’entreprise</a:t>
            </a:r>
            <a:endParaRPr lang="fr-BE" sz="2400" b="1" dirty="0">
              <a:solidFill>
                <a:srgbClr val="FF0000"/>
              </a:solidFill>
            </a:endParaRPr>
          </a:p>
        </p:txBody>
      </p:sp>
      <p:sp>
        <p:nvSpPr>
          <p:cNvPr id="9" name="Rectangle 8"/>
          <p:cNvSpPr/>
          <p:nvPr/>
        </p:nvSpPr>
        <p:spPr>
          <a:xfrm>
            <a:off x="182248" y="1052736"/>
            <a:ext cx="8782240" cy="2862322"/>
          </a:xfrm>
          <a:prstGeom prst="rect">
            <a:avLst/>
          </a:prstGeom>
        </p:spPr>
        <p:txBody>
          <a:bodyPr wrap="square">
            <a:spAutoFit/>
          </a:bodyPr>
          <a:lstStyle/>
          <a:p>
            <a:pPr algn="just"/>
            <a:r>
              <a:rPr lang="fr-BE" sz="2000" b="1" u="sng" dirty="0" smtClean="0">
                <a:solidFill>
                  <a:srgbClr val="006600"/>
                </a:solidFill>
                <a:sym typeface="Wingdings" panose="05000000000000000000" pitchFamily="2" charset="2"/>
              </a:rPr>
              <a:t>Dans les faits</a:t>
            </a:r>
            <a:r>
              <a:rPr lang="fr-BE" sz="2000" b="1" dirty="0" smtClean="0">
                <a:solidFill>
                  <a:srgbClr val="006600"/>
                </a:solidFill>
                <a:sym typeface="Wingdings" panose="05000000000000000000" pitchFamily="2" charset="2"/>
              </a:rPr>
              <a:t>:</a:t>
            </a:r>
          </a:p>
          <a:p>
            <a:pPr algn="just"/>
            <a:endParaRPr lang="fr-BE" sz="2000" b="1" dirty="0" smtClean="0">
              <a:solidFill>
                <a:srgbClr val="006600"/>
              </a:solidFill>
              <a:sym typeface="Wingdings" panose="05000000000000000000" pitchFamily="2" charset="2"/>
            </a:endParaRPr>
          </a:p>
          <a:p>
            <a:pPr marL="342900" indent="-342900" algn="just">
              <a:buFont typeface="Wingdings" panose="05000000000000000000" pitchFamily="2" charset="2"/>
              <a:buChar char="à"/>
            </a:pPr>
            <a:r>
              <a:rPr lang="fr-BE" sz="2000" b="1" dirty="0" smtClean="0">
                <a:solidFill>
                  <a:srgbClr val="006600"/>
                </a:solidFill>
                <a:sym typeface="Wingdings" panose="05000000000000000000" pitchFamily="2" charset="2"/>
              </a:rPr>
              <a:t>Autorise l’abaissement des droits nationaux pour attirer les capitaux étrangers</a:t>
            </a:r>
          </a:p>
          <a:p>
            <a:pPr algn="just"/>
            <a:r>
              <a:rPr lang="fr-BE" sz="2000" b="1" dirty="0" smtClean="0">
                <a:solidFill>
                  <a:srgbClr val="006600"/>
                </a:solidFill>
              </a:rPr>
              <a:t>                        </a:t>
            </a:r>
          </a:p>
          <a:p>
            <a:pPr algn="just"/>
            <a:r>
              <a:rPr lang="fr-BE" sz="2000" b="1" dirty="0">
                <a:solidFill>
                  <a:srgbClr val="006600"/>
                </a:solidFill>
              </a:rPr>
              <a:t> </a:t>
            </a:r>
            <a:r>
              <a:rPr lang="fr-BE" sz="2000" b="1" dirty="0" smtClean="0">
                <a:solidFill>
                  <a:srgbClr val="006600"/>
                </a:solidFill>
              </a:rPr>
              <a:t>                             logique des résultats </a:t>
            </a:r>
          </a:p>
          <a:p>
            <a:pPr algn="just"/>
            <a:r>
              <a:rPr lang="fr-BE" sz="2000" b="1" dirty="0">
                <a:solidFill>
                  <a:srgbClr val="006600"/>
                </a:solidFill>
              </a:rPr>
              <a:t> </a:t>
            </a:r>
            <a:r>
              <a:rPr lang="fr-BE" sz="2000" b="1" dirty="0" smtClean="0">
                <a:solidFill>
                  <a:srgbClr val="006600"/>
                </a:solidFill>
              </a:rPr>
              <a:t>                            ≠ substance des droits européens de la citoyenneté industrielle.</a:t>
            </a:r>
          </a:p>
          <a:p>
            <a:pPr algn="just"/>
            <a:endParaRPr lang="fr-BE" sz="2000" b="1" dirty="0" smtClean="0">
              <a:solidFill>
                <a:srgbClr val="006600"/>
              </a:solidFill>
            </a:endParaRPr>
          </a:p>
          <a:p>
            <a:pPr marL="342900" indent="-342900" algn="just">
              <a:buFont typeface="Wingdings" panose="05000000000000000000" pitchFamily="2" charset="2"/>
              <a:buChar char="à"/>
            </a:pPr>
            <a:r>
              <a:rPr lang="fr-BE" sz="2000" b="1" dirty="0" smtClean="0">
                <a:solidFill>
                  <a:srgbClr val="006600"/>
                </a:solidFill>
                <a:sym typeface="Wingdings" panose="05000000000000000000" pitchFamily="2" charset="2"/>
              </a:rPr>
              <a:t>Inégalité entre les pays</a:t>
            </a:r>
          </a:p>
          <a:p>
            <a:pPr algn="just"/>
            <a:endParaRPr lang="fr-BE" sz="2000" b="1" dirty="0" smtClean="0">
              <a:solidFill>
                <a:srgbClr val="006600"/>
              </a:solidFill>
              <a:sym typeface="Wingdings" panose="05000000000000000000" pitchFamily="2" charset="2"/>
            </a:endParaRPr>
          </a:p>
        </p:txBody>
      </p:sp>
      <p:cxnSp>
        <p:nvCxnSpPr>
          <p:cNvPr id="3" name="Connecteur en angle 2"/>
          <p:cNvCxnSpPr/>
          <p:nvPr/>
        </p:nvCxnSpPr>
        <p:spPr>
          <a:xfrm>
            <a:off x="899592" y="2060848"/>
            <a:ext cx="864096" cy="360040"/>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7" name="Rectangle 6"/>
          <p:cNvSpPr/>
          <p:nvPr/>
        </p:nvSpPr>
        <p:spPr>
          <a:xfrm>
            <a:off x="357158" y="4857760"/>
            <a:ext cx="7286676" cy="461665"/>
          </a:xfrm>
          <a:prstGeom prst="rect">
            <a:avLst/>
          </a:prstGeom>
        </p:spPr>
        <p:txBody>
          <a:bodyPr wrap="square">
            <a:spAutoFit/>
          </a:bodyPr>
          <a:lstStyle/>
          <a:p>
            <a:pPr marL="342900" indent="-342900" algn="just">
              <a:buFont typeface="Wingdings" panose="05000000000000000000" pitchFamily="2" charset="2"/>
              <a:buChar char="à"/>
            </a:pPr>
            <a:r>
              <a:rPr lang="fr-BE" sz="2400" b="1" dirty="0" smtClean="0">
                <a:solidFill>
                  <a:srgbClr val="006600"/>
                </a:solidFill>
                <a:sym typeface="Wingdings" panose="05000000000000000000" pitchFamily="2" charset="2"/>
              </a:rPr>
              <a:t>Exemple: fermeture de l’usine Renault à Vilvoorde</a:t>
            </a:r>
            <a:endParaRPr lang="fr-BE" sz="2400" b="1" dirty="0">
              <a:solidFill>
                <a:srgbClr val="006600"/>
              </a:solidFill>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14290"/>
            <a:ext cx="3571900" cy="461665"/>
          </a:xfrm>
          <a:prstGeom prst="rect">
            <a:avLst/>
          </a:prstGeom>
        </p:spPr>
        <p:txBody>
          <a:bodyPr wrap="square">
            <a:spAutoFit/>
          </a:bodyPr>
          <a:lstStyle/>
          <a:p>
            <a:r>
              <a:rPr lang="fr-BE" sz="2400" b="1" dirty="0" smtClean="0">
                <a:solidFill>
                  <a:srgbClr val="FF0000"/>
                </a:solidFill>
              </a:rPr>
              <a:t>Le cas Renault / Vilvoorde</a:t>
            </a:r>
            <a:endParaRPr lang="fr-BE" sz="2400" b="1" dirty="0">
              <a:solidFill>
                <a:srgbClr val="FF0000"/>
              </a:solidFill>
            </a:endParaRPr>
          </a:p>
        </p:txBody>
      </p:sp>
      <p:sp>
        <p:nvSpPr>
          <p:cNvPr id="4" name="Rectangle 3"/>
          <p:cNvSpPr/>
          <p:nvPr/>
        </p:nvSpPr>
        <p:spPr>
          <a:xfrm>
            <a:off x="357158" y="785794"/>
            <a:ext cx="8572528" cy="1938992"/>
          </a:xfrm>
          <a:prstGeom prst="rect">
            <a:avLst/>
          </a:prstGeom>
        </p:spPr>
        <p:txBody>
          <a:bodyPr wrap="square">
            <a:spAutoFit/>
          </a:bodyPr>
          <a:lstStyle/>
          <a:p>
            <a:pPr marL="342900" indent="-342900">
              <a:buFont typeface="Wingdings" panose="05000000000000000000" pitchFamily="2" charset="2"/>
              <a:buChar char="v"/>
            </a:pPr>
            <a:endParaRPr lang="fr-BE" sz="2000" b="1" dirty="0" smtClean="0">
              <a:solidFill>
                <a:srgbClr val="006600"/>
              </a:solidFill>
            </a:endParaRPr>
          </a:p>
          <a:p>
            <a:pPr marL="342900" indent="-342900">
              <a:buFont typeface="Wingdings" panose="05000000000000000000" pitchFamily="2" charset="2"/>
              <a:buChar char="v"/>
            </a:pPr>
            <a:r>
              <a:rPr lang="fr-BE" sz="2000" b="1" dirty="0" smtClean="0">
                <a:solidFill>
                  <a:srgbClr val="006600"/>
                </a:solidFill>
              </a:rPr>
              <a:t>27/02/1997: annonce de la fermeture de l’usine Renault (Vilvoorde).</a:t>
            </a:r>
          </a:p>
          <a:p>
            <a:endParaRPr lang="fr-BE" sz="2000" b="1" dirty="0" smtClean="0">
              <a:solidFill>
                <a:srgbClr val="006600"/>
              </a:solidFill>
            </a:endParaRPr>
          </a:p>
          <a:p>
            <a:pPr marL="342900" indent="-342900">
              <a:buFont typeface="Wingdings" panose="05000000000000000000" pitchFamily="2" charset="2"/>
              <a:buChar char="v"/>
            </a:pPr>
            <a:r>
              <a:rPr lang="fr-BE" sz="2000" b="1" dirty="0" smtClean="0">
                <a:solidFill>
                  <a:srgbClr val="006600"/>
                </a:solidFill>
              </a:rPr>
              <a:t>Raisons officielles: </a:t>
            </a:r>
          </a:p>
          <a:p>
            <a:r>
              <a:rPr lang="fr-BE" sz="2000" b="1" dirty="0">
                <a:solidFill>
                  <a:srgbClr val="006600"/>
                </a:solidFill>
              </a:rPr>
              <a:t> </a:t>
            </a:r>
            <a:r>
              <a:rPr lang="fr-BE" sz="2000" b="1" dirty="0" smtClean="0">
                <a:solidFill>
                  <a:srgbClr val="006600"/>
                </a:solidFill>
              </a:rPr>
              <a:t>                                  1. Dégradation continue de la rentabilité du groupe</a:t>
            </a:r>
          </a:p>
          <a:p>
            <a:r>
              <a:rPr lang="fr-BE" sz="2000" b="1" dirty="0">
                <a:solidFill>
                  <a:srgbClr val="006600"/>
                </a:solidFill>
              </a:rPr>
              <a:t>	 </a:t>
            </a:r>
            <a:r>
              <a:rPr lang="fr-BE" sz="2000" b="1" dirty="0" smtClean="0">
                <a:solidFill>
                  <a:srgbClr val="006600"/>
                </a:solidFill>
              </a:rPr>
              <a:t>                  2. Nécessité de redistribuer la production sur d’autres sites</a:t>
            </a:r>
            <a:endParaRPr lang="fr-BE" sz="2000" b="1" dirty="0">
              <a:solidFill>
                <a:srgbClr val="006600"/>
              </a:solidFill>
            </a:endParaRPr>
          </a:p>
        </p:txBody>
      </p:sp>
      <p:pic>
        <p:nvPicPr>
          <p:cNvPr id="5" name="Image 4" descr="téléchargement.jpg"/>
          <p:cNvPicPr>
            <a:picLocks noChangeAspect="1"/>
          </p:cNvPicPr>
          <p:nvPr/>
        </p:nvPicPr>
        <p:blipFill>
          <a:blip r:embed="rId2"/>
          <a:stretch>
            <a:fillRect/>
          </a:stretch>
        </p:blipFill>
        <p:spPr>
          <a:xfrm>
            <a:off x="1632825" y="2780928"/>
            <a:ext cx="6021193" cy="33718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4290"/>
            <a:ext cx="9144000" cy="954107"/>
          </a:xfrm>
          <a:prstGeom prst="rect">
            <a:avLst/>
          </a:prstGeom>
        </p:spPr>
        <p:txBody>
          <a:bodyPr wrap="square">
            <a:spAutoFit/>
          </a:bodyPr>
          <a:lstStyle/>
          <a:p>
            <a:pPr algn="just"/>
            <a:r>
              <a:rPr lang="fr-BE" sz="2800" b="1" u="sng" dirty="0" smtClean="0">
                <a:solidFill>
                  <a:srgbClr val="006600"/>
                </a:solidFill>
              </a:rPr>
              <a:t>Années</a:t>
            </a:r>
            <a:r>
              <a:rPr lang="fr-BE" sz="2800" b="1" u="sng" dirty="0">
                <a:solidFill>
                  <a:srgbClr val="006600"/>
                </a:solidFill>
              </a:rPr>
              <a:t> </a:t>
            </a:r>
            <a:r>
              <a:rPr lang="fr-BE" sz="2800" b="1" u="sng" dirty="0" smtClean="0">
                <a:solidFill>
                  <a:srgbClr val="006600"/>
                </a:solidFill>
              </a:rPr>
              <a:t>’70</a:t>
            </a:r>
            <a:r>
              <a:rPr lang="fr-BE" sz="2800" b="1" dirty="0" smtClean="0">
                <a:solidFill>
                  <a:srgbClr val="006600"/>
                </a:solidFill>
              </a:rPr>
              <a:t>: tentative citoyenneté industrielle européenne</a:t>
            </a:r>
          </a:p>
          <a:p>
            <a:pPr algn="just"/>
            <a:r>
              <a:rPr lang="fr-BE" sz="2800" b="1" dirty="0" smtClean="0">
                <a:solidFill>
                  <a:srgbClr val="006600"/>
                </a:solidFill>
              </a:rPr>
              <a:t>                         Participation </a:t>
            </a:r>
            <a:r>
              <a:rPr lang="fr-BE" sz="2800" b="1" dirty="0">
                <a:solidFill>
                  <a:srgbClr val="006600"/>
                </a:solidFill>
              </a:rPr>
              <a:t>des travailleurs </a:t>
            </a:r>
            <a:r>
              <a:rPr lang="fr-BE" sz="2800" b="1" dirty="0" smtClean="0">
                <a:solidFill>
                  <a:srgbClr val="006600"/>
                </a:solidFill>
              </a:rPr>
              <a:t>à l’entreprise</a:t>
            </a:r>
            <a:r>
              <a:rPr lang="fr-BE" sz="2800" b="1" dirty="0">
                <a:solidFill>
                  <a:srgbClr val="006600"/>
                </a:solidFill>
              </a:rPr>
              <a:t>.</a:t>
            </a:r>
          </a:p>
        </p:txBody>
      </p:sp>
      <p:sp>
        <p:nvSpPr>
          <p:cNvPr id="7" name="Rectangle 6"/>
          <p:cNvSpPr/>
          <p:nvPr/>
        </p:nvSpPr>
        <p:spPr>
          <a:xfrm>
            <a:off x="357158" y="1357298"/>
            <a:ext cx="5749907" cy="646331"/>
          </a:xfrm>
          <a:prstGeom prst="rect">
            <a:avLst/>
          </a:prstGeom>
        </p:spPr>
        <p:txBody>
          <a:bodyPr wrap="none">
            <a:spAutoFit/>
          </a:bodyPr>
          <a:lstStyle/>
          <a:p>
            <a:r>
              <a:rPr lang="fr-BE" sz="3600" b="1" dirty="0" smtClean="0">
                <a:solidFill>
                  <a:srgbClr val="FF0000"/>
                </a:solidFill>
              </a:rPr>
              <a:t>période </a:t>
            </a:r>
            <a:r>
              <a:rPr lang="fr-BE" sz="3600" b="1" dirty="0">
                <a:solidFill>
                  <a:srgbClr val="FF0000"/>
                </a:solidFill>
              </a:rPr>
              <a:t>des « </a:t>
            </a:r>
            <a:r>
              <a:rPr lang="fr-BE" sz="3600" b="1" i="1" dirty="0" err="1">
                <a:solidFill>
                  <a:srgbClr val="FF0000"/>
                </a:solidFill>
              </a:rPr>
              <a:t>autunni</a:t>
            </a:r>
            <a:r>
              <a:rPr lang="fr-BE" sz="3600" b="1" i="1" dirty="0">
                <a:solidFill>
                  <a:srgbClr val="FF0000"/>
                </a:solidFill>
              </a:rPr>
              <a:t> </a:t>
            </a:r>
            <a:r>
              <a:rPr lang="fr-BE" sz="3600" b="1" i="1" dirty="0" err="1">
                <a:solidFill>
                  <a:srgbClr val="FF0000"/>
                </a:solidFill>
              </a:rPr>
              <a:t>caldi</a:t>
            </a:r>
            <a:r>
              <a:rPr lang="fr-BE" sz="3600" b="1" i="1" dirty="0">
                <a:solidFill>
                  <a:srgbClr val="FF0000"/>
                </a:solidFill>
              </a:rPr>
              <a:t> »</a:t>
            </a:r>
            <a:endParaRPr lang="fr-BE" sz="3600" b="1" dirty="0">
              <a:solidFill>
                <a:srgbClr val="FF0000"/>
              </a:solidFill>
            </a:endParaRPr>
          </a:p>
        </p:txBody>
      </p:sp>
      <p:pic>
        <p:nvPicPr>
          <p:cNvPr id="8" name="Image 7" descr="manifesta_a_roma_con_le_femministe_italiane___0_thumb.jpg"/>
          <p:cNvPicPr>
            <a:picLocks noChangeAspect="1"/>
          </p:cNvPicPr>
          <p:nvPr/>
        </p:nvPicPr>
        <p:blipFill>
          <a:blip r:embed="rId2"/>
          <a:stretch>
            <a:fillRect/>
          </a:stretch>
        </p:blipFill>
        <p:spPr>
          <a:xfrm>
            <a:off x="3500430" y="2071678"/>
            <a:ext cx="5191125" cy="3419475"/>
          </a:xfrm>
          <a:prstGeom prst="rect">
            <a:avLst/>
          </a:prstGeom>
        </p:spPr>
      </p:pic>
      <p:sp>
        <p:nvSpPr>
          <p:cNvPr id="9" name="Rectangle 8"/>
          <p:cNvSpPr/>
          <p:nvPr/>
        </p:nvSpPr>
        <p:spPr>
          <a:xfrm>
            <a:off x="0" y="5518208"/>
            <a:ext cx="9144000" cy="553998"/>
          </a:xfrm>
          <a:prstGeom prst="rect">
            <a:avLst/>
          </a:prstGeom>
        </p:spPr>
        <p:txBody>
          <a:bodyPr wrap="square">
            <a:spAutoFit/>
          </a:bodyPr>
          <a:lstStyle/>
          <a:p>
            <a:pPr algn="ctr"/>
            <a:r>
              <a:rPr lang="fr-BE" sz="3000" b="1" dirty="0" smtClean="0">
                <a:solidFill>
                  <a:srgbClr val="006600"/>
                </a:solidFill>
              </a:rPr>
              <a:t>Une </a:t>
            </a:r>
            <a:r>
              <a:rPr lang="fr-BE" sz="3000" b="1" dirty="0">
                <a:solidFill>
                  <a:srgbClr val="006600"/>
                </a:solidFill>
              </a:rPr>
              <a:t>Europe </a:t>
            </a:r>
            <a:r>
              <a:rPr lang="fr-BE" sz="3000" b="1" dirty="0" smtClean="0">
                <a:solidFill>
                  <a:srgbClr val="006600"/>
                </a:solidFill>
              </a:rPr>
              <a:t>unie : droits </a:t>
            </a:r>
            <a:r>
              <a:rPr lang="fr-BE" sz="3000" b="1" dirty="0">
                <a:solidFill>
                  <a:srgbClr val="006600"/>
                </a:solidFill>
              </a:rPr>
              <a:t>égaux pour </a:t>
            </a:r>
            <a:r>
              <a:rPr lang="fr-BE" sz="3000" b="1" u="sng" dirty="0">
                <a:solidFill>
                  <a:srgbClr val="006600"/>
                </a:solidFill>
              </a:rPr>
              <a:t>tous</a:t>
            </a:r>
            <a:r>
              <a:rPr lang="fr-BE" sz="3000" b="1" dirty="0">
                <a:solidFill>
                  <a:srgbClr val="006600"/>
                </a:solidFill>
              </a:rPr>
              <a:t> ses </a:t>
            </a:r>
            <a:r>
              <a:rPr lang="fr-BE" sz="3000" b="1" dirty="0" smtClean="0">
                <a:solidFill>
                  <a:srgbClr val="006600"/>
                </a:solidFill>
              </a:rPr>
              <a:t>citoyens</a:t>
            </a:r>
            <a:endParaRPr lang="fr-BE" sz="3000" b="1" dirty="0">
              <a:solidFill>
                <a:srgbClr val="006600"/>
              </a:solidFill>
            </a:endParaRPr>
          </a:p>
        </p:txBody>
      </p:sp>
      <p:sp>
        <p:nvSpPr>
          <p:cNvPr id="10" name="Flèche droite 9"/>
          <p:cNvSpPr/>
          <p:nvPr/>
        </p:nvSpPr>
        <p:spPr>
          <a:xfrm>
            <a:off x="1142976" y="785794"/>
            <a:ext cx="85725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14290"/>
            <a:ext cx="3571900" cy="461665"/>
          </a:xfrm>
          <a:prstGeom prst="rect">
            <a:avLst/>
          </a:prstGeom>
        </p:spPr>
        <p:txBody>
          <a:bodyPr wrap="square">
            <a:spAutoFit/>
          </a:bodyPr>
          <a:lstStyle/>
          <a:p>
            <a:r>
              <a:rPr lang="fr-BE" sz="2400" b="1" dirty="0" smtClean="0">
                <a:solidFill>
                  <a:srgbClr val="FF0000"/>
                </a:solidFill>
              </a:rPr>
              <a:t>Le cas Renault / Vilvoorde</a:t>
            </a:r>
            <a:endParaRPr lang="fr-BE" sz="2400" b="1" dirty="0">
              <a:solidFill>
                <a:srgbClr val="FF0000"/>
              </a:solidFill>
            </a:endParaRPr>
          </a:p>
        </p:txBody>
      </p:sp>
      <p:pic>
        <p:nvPicPr>
          <p:cNvPr id="4" name="Image 3" descr="7750689221_les-3-000-3-500-ouvriers-de-l-usine-de-renault-a-vilvoorde-se-regroupent-dans-leur-usine-pour-une-assemblee-generale-le-3-mars-1997.jpg"/>
          <p:cNvPicPr>
            <a:picLocks noChangeAspect="1"/>
          </p:cNvPicPr>
          <p:nvPr/>
        </p:nvPicPr>
        <p:blipFill>
          <a:blip r:embed="rId2"/>
          <a:stretch>
            <a:fillRect/>
          </a:stretch>
        </p:blipFill>
        <p:spPr>
          <a:xfrm>
            <a:off x="4286279" y="285728"/>
            <a:ext cx="4429125" cy="2762250"/>
          </a:xfrm>
          <a:prstGeom prst="rect">
            <a:avLst/>
          </a:prstGeom>
        </p:spPr>
      </p:pic>
      <p:sp>
        <p:nvSpPr>
          <p:cNvPr id="5" name="Rectangle 4"/>
          <p:cNvSpPr/>
          <p:nvPr/>
        </p:nvSpPr>
        <p:spPr>
          <a:xfrm>
            <a:off x="214282" y="1000108"/>
            <a:ext cx="3709646" cy="1938992"/>
          </a:xfrm>
          <a:prstGeom prst="rect">
            <a:avLst/>
          </a:prstGeom>
        </p:spPr>
        <p:txBody>
          <a:bodyPr wrap="square">
            <a:spAutoFit/>
          </a:bodyPr>
          <a:lstStyle/>
          <a:p>
            <a:pPr marL="342900" indent="-342900" algn="just">
              <a:buFont typeface="Wingdings" panose="05000000000000000000" pitchFamily="2" charset="2"/>
              <a:buChar char="è"/>
            </a:pPr>
            <a:r>
              <a:rPr lang="fr-BE" sz="2000" b="1" dirty="0" smtClean="0">
                <a:solidFill>
                  <a:srgbClr val="006600"/>
                </a:solidFill>
                <a:sym typeface="Wingdings" panose="05000000000000000000" pitchFamily="2" charset="2"/>
              </a:rPr>
              <a:t>Occupation de l’usine par les syndicats belges</a:t>
            </a:r>
          </a:p>
          <a:p>
            <a:pPr algn="just"/>
            <a:endParaRPr lang="fr-BE" sz="2000" b="1" dirty="0" smtClean="0">
              <a:solidFill>
                <a:srgbClr val="006600"/>
              </a:solidFill>
              <a:sym typeface="Wingdings" panose="05000000000000000000" pitchFamily="2" charset="2"/>
            </a:endParaRPr>
          </a:p>
          <a:p>
            <a:pPr marL="342900" indent="-342900" algn="just">
              <a:buFont typeface="Wingdings" panose="05000000000000000000" pitchFamily="2" charset="2"/>
              <a:buChar char="è"/>
            </a:pPr>
            <a:r>
              <a:rPr lang="fr-BE" sz="2000" b="1" dirty="0" smtClean="0">
                <a:solidFill>
                  <a:srgbClr val="006600"/>
                </a:solidFill>
                <a:sym typeface="Wingdings" panose="05000000000000000000" pitchFamily="2" charset="2"/>
              </a:rPr>
              <a:t>Mobilisation belge, espagnole, française dans les usines du groupe</a:t>
            </a:r>
          </a:p>
        </p:txBody>
      </p:sp>
      <p:pic>
        <p:nvPicPr>
          <p:cNvPr id="7" name="Image 6" descr="manifestations-a-l-usine-renault-douai-x240-VlC.jpg"/>
          <p:cNvPicPr>
            <a:picLocks noChangeAspect="1"/>
          </p:cNvPicPr>
          <p:nvPr/>
        </p:nvPicPr>
        <p:blipFill>
          <a:blip r:embed="rId3"/>
          <a:stretch>
            <a:fillRect/>
          </a:stretch>
        </p:blipFill>
        <p:spPr>
          <a:xfrm>
            <a:off x="214282" y="3734369"/>
            <a:ext cx="4476750" cy="2514600"/>
          </a:xfrm>
          <a:prstGeom prst="rect">
            <a:avLst/>
          </a:prstGeom>
        </p:spPr>
      </p:pic>
      <p:sp>
        <p:nvSpPr>
          <p:cNvPr id="2" name="ZoneTexte 1"/>
          <p:cNvSpPr txBox="1"/>
          <p:nvPr/>
        </p:nvSpPr>
        <p:spPr>
          <a:xfrm>
            <a:off x="4932040" y="4149080"/>
            <a:ext cx="3528392" cy="923330"/>
          </a:xfrm>
          <a:prstGeom prst="rect">
            <a:avLst/>
          </a:prstGeom>
          <a:noFill/>
        </p:spPr>
        <p:txBody>
          <a:bodyPr wrap="square" rtlCol="0">
            <a:spAutoFit/>
          </a:bodyPr>
          <a:lstStyle/>
          <a:p>
            <a:pPr algn="just"/>
            <a:r>
              <a:rPr lang="fr-BE" b="1" dirty="0">
                <a:solidFill>
                  <a:srgbClr val="006600"/>
                </a:solidFill>
                <a:sym typeface="Wingdings" panose="05000000000000000000" pitchFamily="2" charset="2"/>
              </a:rPr>
              <a:t>1</a:t>
            </a:r>
            <a:r>
              <a:rPr lang="fr-BE" b="1" baseline="30000" dirty="0">
                <a:solidFill>
                  <a:srgbClr val="006600"/>
                </a:solidFill>
                <a:sym typeface="Wingdings" panose="05000000000000000000" pitchFamily="2" charset="2"/>
              </a:rPr>
              <a:t>ère</a:t>
            </a:r>
            <a:r>
              <a:rPr lang="fr-BE" b="1" dirty="0">
                <a:solidFill>
                  <a:srgbClr val="006600"/>
                </a:solidFill>
                <a:sym typeface="Wingdings" panose="05000000000000000000" pitchFamily="2" charset="2"/>
              </a:rPr>
              <a:t> « </a:t>
            </a:r>
            <a:r>
              <a:rPr lang="fr-BE" b="1" dirty="0" err="1">
                <a:solidFill>
                  <a:srgbClr val="006600"/>
                </a:solidFill>
                <a:sym typeface="Wingdings" panose="05000000000000000000" pitchFamily="2" charset="2"/>
              </a:rPr>
              <a:t>Eurogrève</a:t>
            </a:r>
            <a:r>
              <a:rPr lang="fr-BE" b="1" dirty="0">
                <a:solidFill>
                  <a:srgbClr val="006600"/>
                </a:solidFill>
                <a:sym typeface="Wingdings" panose="05000000000000000000" pitchFamily="2" charset="2"/>
              </a:rPr>
              <a:t> » dans un groupe international</a:t>
            </a:r>
            <a:endParaRPr lang="fr-BE" b="1" dirty="0">
              <a:solidFill>
                <a:srgbClr val="006600"/>
              </a:solidFill>
            </a:endParaRPr>
          </a:p>
          <a:p>
            <a:endParaRPr lang="fr-FR"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14290"/>
            <a:ext cx="3571900" cy="461665"/>
          </a:xfrm>
          <a:prstGeom prst="rect">
            <a:avLst/>
          </a:prstGeom>
        </p:spPr>
        <p:txBody>
          <a:bodyPr wrap="square">
            <a:spAutoFit/>
          </a:bodyPr>
          <a:lstStyle/>
          <a:p>
            <a:r>
              <a:rPr lang="fr-BE" sz="2400" b="1" dirty="0" smtClean="0">
                <a:solidFill>
                  <a:srgbClr val="FF0000"/>
                </a:solidFill>
              </a:rPr>
              <a:t>Le cas Renault / Vilvoorde</a:t>
            </a:r>
            <a:endParaRPr lang="fr-BE" sz="2400" b="1" dirty="0">
              <a:solidFill>
                <a:srgbClr val="FF0000"/>
              </a:solidFill>
            </a:endParaRPr>
          </a:p>
        </p:txBody>
      </p:sp>
      <p:sp>
        <p:nvSpPr>
          <p:cNvPr id="4" name="Rectangle 3"/>
          <p:cNvSpPr/>
          <p:nvPr/>
        </p:nvSpPr>
        <p:spPr>
          <a:xfrm>
            <a:off x="285720" y="785794"/>
            <a:ext cx="4500594" cy="1631216"/>
          </a:xfrm>
          <a:prstGeom prst="rect">
            <a:avLst/>
          </a:prstGeom>
        </p:spPr>
        <p:txBody>
          <a:bodyPr wrap="square">
            <a:spAutoFit/>
          </a:bodyPr>
          <a:lstStyle/>
          <a:p>
            <a:r>
              <a:rPr lang="fr-BE" dirty="0" smtClean="0"/>
              <a:t> </a:t>
            </a:r>
            <a:r>
              <a:rPr lang="fr-BE" dirty="0" smtClean="0">
                <a:solidFill>
                  <a:srgbClr val="006600"/>
                </a:solidFill>
                <a:sym typeface="Wingdings" panose="05000000000000000000" pitchFamily="2" charset="2"/>
              </a:rPr>
              <a:t> </a:t>
            </a:r>
            <a:r>
              <a:rPr lang="fr-BE" sz="2000" b="1" dirty="0" smtClean="0">
                <a:solidFill>
                  <a:srgbClr val="006600"/>
                </a:solidFill>
              </a:rPr>
              <a:t>Manifestation européenne devant le siège de Renault à Billancourt </a:t>
            </a:r>
          </a:p>
          <a:p>
            <a:endParaRPr lang="fr-BE" sz="2000" b="1" dirty="0" smtClean="0">
              <a:solidFill>
                <a:srgbClr val="006600"/>
              </a:solidFill>
            </a:endParaRPr>
          </a:p>
          <a:p>
            <a:pPr marL="342900" indent="-342900">
              <a:buFont typeface="Wingdings" panose="05000000000000000000" pitchFamily="2" charset="2"/>
              <a:buChar char="è"/>
            </a:pPr>
            <a:r>
              <a:rPr lang="fr-BE" sz="2000" b="1" dirty="0" smtClean="0">
                <a:solidFill>
                  <a:srgbClr val="006600"/>
                </a:solidFill>
                <a:sym typeface="Wingdings" panose="05000000000000000000" pitchFamily="2" charset="2"/>
              </a:rPr>
              <a:t>Manifestation nationale belge</a:t>
            </a:r>
          </a:p>
          <a:p>
            <a:pPr marL="342900" indent="-342900">
              <a:buFont typeface="Wingdings" panose="05000000000000000000" pitchFamily="2" charset="2"/>
              <a:buChar char="è"/>
            </a:pPr>
            <a:endParaRPr lang="fr-BE" sz="2000" b="1" dirty="0">
              <a:solidFill>
                <a:srgbClr val="006600"/>
              </a:solidFill>
              <a:sym typeface="Wingdings" panose="05000000000000000000" pitchFamily="2" charset="2"/>
            </a:endParaRPr>
          </a:p>
        </p:txBody>
      </p:sp>
      <p:pic>
        <p:nvPicPr>
          <p:cNvPr id="5" name="Image 4" descr="renault-marche-bruxelles-x240--Dp.jpg"/>
          <p:cNvPicPr>
            <a:picLocks noChangeAspect="1"/>
          </p:cNvPicPr>
          <p:nvPr/>
        </p:nvPicPr>
        <p:blipFill>
          <a:blip r:embed="rId2"/>
          <a:stretch>
            <a:fillRect/>
          </a:stretch>
        </p:blipFill>
        <p:spPr>
          <a:xfrm>
            <a:off x="3428992" y="2714620"/>
            <a:ext cx="5256584" cy="3066341"/>
          </a:xfrm>
          <a:prstGeom prst="rect">
            <a:avLst/>
          </a:prstGeom>
        </p:spPr>
      </p:pic>
      <p:sp>
        <p:nvSpPr>
          <p:cNvPr id="6" name="Rectangle 5"/>
          <p:cNvSpPr/>
          <p:nvPr/>
        </p:nvSpPr>
        <p:spPr>
          <a:xfrm>
            <a:off x="139797" y="4500570"/>
            <a:ext cx="3241593" cy="400110"/>
          </a:xfrm>
          <a:prstGeom prst="rect">
            <a:avLst/>
          </a:prstGeom>
        </p:spPr>
        <p:txBody>
          <a:bodyPr wrap="none">
            <a:spAutoFit/>
          </a:bodyPr>
          <a:lstStyle/>
          <a:p>
            <a:pPr marL="342900" indent="-342900">
              <a:buFont typeface="Wingdings" panose="05000000000000000000" pitchFamily="2" charset="2"/>
              <a:buChar char="è"/>
            </a:pPr>
            <a:r>
              <a:rPr lang="fr-BE" sz="2000" b="1" dirty="0" smtClean="0">
                <a:solidFill>
                  <a:srgbClr val="006600"/>
                </a:solidFill>
                <a:sym typeface="Wingdings" panose="05000000000000000000" pitchFamily="2" charset="2"/>
              </a:rPr>
              <a:t>Deux décisions juridiques</a:t>
            </a:r>
            <a:endParaRPr lang="fr-BE" sz="2000" b="1" dirty="0">
              <a:solidFill>
                <a:srgbClr val="006600"/>
              </a:solidFill>
            </a:endParaRPr>
          </a:p>
        </p:txBody>
      </p:sp>
      <p:sp>
        <p:nvSpPr>
          <p:cNvPr id="7" name="Rectangle 6"/>
          <p:cNvSpPr/>
          <p:nvPr/>
        </p:nvSpPr>
        <p:spPr>
          <a:xfrm>
            <a:off x="142844" y="3354173"/>
            <a:ext cx="3071834" cy="707886"/>
          </a:xfrm>
          <a:prstGeom prst="rect">
            <a:avLst/>
          </a:prstGeom>
        </p:spPr>
        <p:txBody>
          <a:bodyPr wrap="square">
            <a:spAutoFit/>
          </a:bodyPr>
          <a:lstStyle/>
          <a:p>
            <a:pPr marL="342900" indent="-342900">
              <a:buFont typeface="Wingdings" panose="05000000000000000000" pitchFamily="2" charset="2"/>
              <a:buChar char="è"/>
            </a:pPr>
            <a:r>
              <a:rPr lang="fr-BE" sz="2000" b="1" dirty="0" smtClean="0">
                <a:solidFill>
                  <a:srgbClr val="006600"/>
                </a:solidFill>
                <a:sym typeface="Wingdings" panose="05000000000000000000" pitchFamily="2" charset="2"/>
              </a:rPr>
              <a:t>Affaire extrêmement médiatisée</a:t>
            </a:r>
            <a:endParaRPr lang="fr-BE" sz="2000" b="1" dirty="0">
              <a:solidFill>
                <a:srgbClr val="0066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14290"/>
            <a:ext cx="3571900" cy="461665"/>
          </a:xfrm>
          <a:prstGeom prst="rect">
            <a:avLst/>
          </a:prstGeom>
        </p:spPr>
        <p:txBody>
          <a:bodyPr wrap="square">
            <a:spAutoFit/>
          </a:bodyPr>
          <a:lstStyle/>
          <a:p>
            <a:r>
              <a:rPr lang="fr-BE" sz="2400" b="1" dirty="0" smtClean="0">
                <a:solidFill>
                  <a:srgbClr val="FF0000"/>
                </a:solidFill>
              </a:rPr>
              <a:t>Le cas Renault / Vilvoorde</a:t>
            </a:r>
            <a:endParaRPr lang="fr-BE" sz="2400" b="1" dirty="0">
              <a:solidFill>
                <a:srgbClr val="FF0000"/>
              </a:solidFill>
            </a:endParaRPr>
          </a:p>
        </p:txBody>
      </p:sp>
      <p:sp>
        <p:nvSpPr>
          <p:cNvPr id="7" name="Rectangle 6"/>
          <p:cNvSpPr/>
          <p:nvPr/>
        </p:nvSpPr>
        <p:spPr>
          <a:xfrm>
            <a:off x="214282" y="714356"/>
            <a:ext cx="8715436" cy="1477328"/>
          </a:xfrm>
          <a:prstGeom prst="rect">
            <a:avLst/>
          </a:prstGeom>
        </p:spPr>
        <p:txBody>
          <a:bodyPr wrap="square">
            <a:spAutoFit/>
          </a:bodyPr>
          <a:lstStyle/>
          <a:p>
            <a:pPr>
              <a:spcAft>
                <a:spcPts val="600"/>
              </a:spcAft>
            </a:pPr>
            <a:r>
              <a:rPr lang="fr-BE" sz="2000" b="1" dirty="0" smtClean="0">
                <a:solidFill>
                  <a:srgbClr val="006600"/>
                </a:solidFill>
                <a:sym typeface="Wingdings" panose="05000000000000000000" pitchFamily="2" charset="2"/>
              </a:rPr>
              <a:t>Lacunes de la réglementation sociale européenne:</a:t>
            </a:r>
          </a:p>
          <a:p>
            <a:pPr marL="342900" indent="-342900">
              <a:spcAft>
                <a:spcPts val="600"/>
              </a:spcAft>
              <a:buFont typeface="Wingdings" panose="05000000000000000000" pitchFamily="2" charset="2"/>
              <a:buChar char="è"/>
            </a:pPr>
            <a:r>
              <a:rPr lang="fr-BE" sz="2000" b="1" dirty="0" smtClean="0">
                <a:solidFill>
                  <a:srgbClr val="006600"/>
                </a:solidFill>
                <a:sym typeface="Wingdings" panose="05000000000000000000" pitchFamily="2" charset="2"/>
              </a:rPr>
              <a:t>Insuffisante</a:t>
            </a:r>
            <a:endParaRPr lang="fr-BE" sz="2000" b="1" dirty="0" smtClean="0">
              <a:solidFill>
                <a:srgbClr val="006600"/>
              </a:solidFill>
            </a:endParaRPr>
          </a:p>
          <a:p>
            <a:pPr marL="342900" indent="-342900">
              <a:spcAft>
                <a:spcPts val="600"/>
              </a:spcAft>
              <a:buFont typeface="Wingdings" panose="05000000000000000000" pitchFamily="2" charset="2"/>
              <a:buChar char="è"/>
            </a:pPr>
            <a:r>
              <a:rPr lang="fr-BE" sz="2000" b="1" dirty="0" smtClean="0">
                <a:solidFill>
                  <a:srgbClr val="006600"/>
                </a:solidFill>
              </a:rPr>
              <a:t>Nécessité de la constitution d’un contre-pouvoir syndical à l’échelle des groupes européens.</a:t>
            </a:r>
          </a:p>
        </p:txBody>
      </p:sp>
      <p:pic>
        <p:nvPicPr>
          <p:cNvPr id="9" name="Image 8" descr="poissons_rouges.jpg"/>
          <p:cNvPicPr>
            <a:picLocks noChangeAspect="1"/>
          </p:cNvPicPr>
          <p:nvPr/>
        </p:nvPicPr>
        <p:blipFill>
          <a:blip r:embed="rId2"/>
          <a:stretch>
            <a:fillRect/>
          </a:stretch>
        </p:blipFill>
        <p:spPr>
          <a:xfrm>
            <a:off x="1031382" y="2486047"/>
            <a:ext cx="6573291" cy="337979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71414"/>
            <a:ext cx="3571900" cy="461665"/>
          </a:xfrm>
          <a:prstGeom prst="rect">
            <a:avLst/>
          </a:prstGeom>
        </p:spPr>
        <p:txBody>
          <a:bodyPr wrap="square">
            <a:spAutoFit/>
          </a:bodyPr>
          <a:lstStyle/>
          <a:p>
            <a:r>
              <a:rPr lang="fr-BE" sz="2400" b="1" dirty="0" smtClean="0">
                <a:solidFill>
                  <a:srgbClr val="FF0000"/>
                </a:solidFill>
              </a:rPr>
              <a:t>Le cas Renault / Vilvoorde</a:t>
            </a:r>
            <a:endParaRPr lang="fr-BE" sz="2400" b="1" dirty="0">
              <a:solidFill>
                <a:srgbClr val="FF0000"/>
              </a:solidFill>
            </a:endParaRPr>
          </a:p>
        </p:txBody>
      </p:sp>
      <p:sp>
        <p:nvSpPr>
          <p:cNvPr id="8" name="Rectangle 7"/>
          <p:cNvSpPr/>
          <p:nvPr/>
        </p:nvSpPr>
        <p:spPr>
          <a:xfrm>
            <a:off x="142844" y="980728"/>
            <a:ext cx="9144000" cy="1354217"/>
          </a:xfrm>
          <a:prstGeom prst="rect">
            <a:avLst/>
          </a:prstGeom>
        </p:spPr>
        <p:txBody>
          <a:bodyPr wrap="square">
            <a:spAutoFit/>
          </a:bodyPr>
          <a:lstStyle/>
          <a:p>
            <a:pPr marL="342900" indent="-342900">
              <a:buFont typeface="Wingdings" panose="05000000000000000000" pitchFamily="2" charset="2"/>
              <a:buChar char="è"/>
            </a:pPr>
            <a:r>
              <a:rPr lang="fr-BE" sz="2000" b="1" dirty="0" smtClean="0">
                <a:solidFill>
                  <a:srgbClr val="006600"/>
                </a:solidFill>
                <a:sym typeface="Wingdings" panose="05000000000000000000" pitchFamily="2" charset="2"/>
              </a:rPr>
              <a:t>Renforcement de la dimension sociale de la construction européenne </a:t>
            </a:r>
          </a:p>
          <a:p>
            <a:endParaRPr lang="fr-BE" sz="2000" b="1" dirty="0" smtClean="0">
              <a:solidFill>
                <a:srgbClr val="006600"/>
              </a:solidFill>
            </a:endParaRPr>
          </a:p>
          <a:p>
            <a:pPr marL="342900" indent="-342900">
              <a:buFont typeface="Wingdings" panose="05000000000000000000" pitchFamily="2" charset="2"/>
              <a:buChar char="è"/>
            </a:pPr>
            <a:r>
              <a:rPr lang="fr-BE" sz="2000" b="1" dirty="0" smtClean="0">
                <a:solidFill>
                  <a:srgbClr val="006600"/>
                </a:solidFill>
              </a:rPr>
              <a:t>Les propositions de la CE de 1994 </a:t>
            </a:r>
            <a:r>
              <a:rPr lang="fr-BE" sz="2000" b="1" dirty="0" smtClean="0">
                <a:solidFill>
                  <a:srgbClr val="006600"/>
                </a:solidFill>
                <a:sym typeface="Wingdings" panose="05000000000000000000" pitchFamily="2" charset="2"/>
              </a:rPr>
              <a:t> </a:t>
            </a:r>
            <a:r>
              <a:rPr lang="fr-BE" sz="2000" b="1" dirty="0" smtClean="0">
                <a:solidFill>
                  <a:srgbClr val="006600"/>
                </a:solidFill>
              </a:rPr>
              <a:t>Directive 2002/14/CE du 11 mars 2002, connue sous le nom de « </a:t>
            </a:r>
            <a:r>
              <a:rPr lang="fr-BE" sz="2200" b="1" dirty="0" smtClean="0">
                <a:solidFill>
                  <a:srgbClr val="006600"/>
                </a:solidFill>
              </a:rPr>
              <a:t>Directive Vilvoorde</a:t>
            </a:r>
            <a:r>
              <a:rPr lang="fr-BE" sz="2000" b="1" dirty="0" smtClean="0">
                <a:solidFill>
                  <a:srgbClr val="006600"/>
                </a:solidFill>
              </a:rPr>
              <a:t> ».</a:t>
            </a:r>
            <a:endParaRPr lang="fr-BE" sz="2000" b="1" dirty="0">
              <a:solidFill>
                <a:srgbClr val="006600"/>
              </a:solidFill>
            </a:endParaRPr>
          </a:p>
        </p:txBody>
      </p:sp>
      <p:pic>
        <p:nvPicPr>
          <p:cNvPr id="5" name="Image 4" descr="plein-de-poissons-a-colorier.gif"/>
          <p:cNvPicPr>
            <a:picLocks noChangeAspect="1"/>
          </p:cNvPicPr>
          <p:nvPr/>
        </p:nvPicPr>
        <p:blipFill>
          <a:blip r:embed="rId2"/>
          <a:stretch>
            <a:fillRect/>
          </a:stretch>
        </p:blipFill>
        <p:spPr>
          <a:xfrm>
            <a:off x="251520" y="3212976"/>
            <a:ext cx="8572560" cy="27146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506918"/>
            <a:ext cx="8286808" cy="1938992"/>
          </a:xfrm>
          <a:prstGeom prst="rect">
            <a:avLst/>
          </a:prstGeom>
        </p:spPr>
        <p:txBody>
          <a:bodyPr wrap="square">
            <a:spAutoFit/>
          </a:bodyPr>
          <a:lstStyle/>
          <a:p>
            <a:pPr marL="342900" indent="-342900" algn="just">
              <a:buFont typeface="Wingdings" panose="05000000000000000000" pitchFamily="2" charset="2"/>
              <a:buChar char="è"/>
            </a:pPr>
            <a:endParaRPr lang="fr-BE" sz="2000" b="1" dirty="0" smtClean="0"/>
          </a:p>
          <a:p>
            <a:pPr marL="342900" indent="-342900" algn="just">
              <a:buFont typeface="Wingdings" panose="05000000000000000000" pitchFamily="2" charset="2"/>
              <a:buChar char="è"/>
            </a:pPr>
            <a:r>
              <a:rPr lang="fr-BE" sz="2000" b="1" dirty="0" smtClean="0"/>
              <a:t>Médiatisation importante               </a:t>
            </a:r>
            <a:endParaRPr lang="fr-BE" sz="2000" b="1" dirty="0"/>
          </a:p>
          <a:p>
            <a:pPr algn="just"/>
            <a:endParaRPr lang="fr-BE" sz="2000" b="1" dirty="0"/>
          </a:p>
          <a:p>
            <a:pPr marL="342900" indent="-342900" algn="just">
              <a:buFont typeface="Wingdings" panose="05000000000000000000" pitchFamily="2" charset="2"/>
              <a:buChar char="è"/>
            </a:pPr>
            <a:r>
              <a:rPr lang="fr-BE" sz="2000" b="1" dirty="0" smtClean="0"/>
              <a:t>Annulation des procédures de fermeture par la Cour d’appel de Versailles </a:t>
            </a:r>
          </a:p>
          <a:p>
            <a:pPr algn="just"/>
            <a:r>
              <a:rPr lang="fr-BE" sz="2000" b="1" dirty="0"/>
              <a:t> </a:t>
            </a:r>
            <a:endParaRPr lang="fr-BE" sz="2000" b="1" dirty="0" smtClean="0"/>
          </a:p>
          <a:p>
            <a:pPr algn="just"/>
            <a:r>
              <a:rPr lang="fr-BE" sz="2000" b="1" dirty="0"/>
              <a:t> </a:t>
            </a:r>
            <a:r>
              <a:rPr lang="fr-BE" sz="2000" b="1" dirty="0" smtClean="0"/>
              <a:t>                          Adoption des principes de la directive par Renault</a:t>
            </a:r>
            <a:endParaRPr lang="fr-BE" sz="2000" b="1" dirty="0"/>
          </a:p>
        </p:txBody>
      </p:sp>
      <p:sp>
        <p:nvSpPr>
          <p:cNvPr id="4" name="Rectangle 3"/>
          <p:cNvSpPr/>
          <p:nvPr/>
        </p:nvSpPr>
        <p:spPr>
          <a:xfrm>
            <a:off x="214282" y="214290"/>
            <a:ext cx="3444982" cy="461665"/>
          </a:xfrm>
          <a:prstGeom prst="rect">
            <a:avLst/>
          </a:prstGeom>
        </p:spPr>
        <p:txBody>
          <a:bodyPr wrap="none">
            <a:spAutoFit/>
          </a:bodyPr>
          <a:lstStyle/>
          <a:p>
            <a:r>
              <a:rPr lang="fr-BE" sz="2400" b="1" dirty="0" smtClean="0">
                <a:solidFill>
                  <a:srgbClr val="006600"/>
                </a:solidFill>
              </a:rPr>
              <a:t>La « Directive Vilvoorde »</a:t>
            </a:r>
          </a:p>
        </p:txBody>
      </p:sp>
      <p:pic>
        <p:nvPicPr>
          <p:cNvPr id="5" name="Image 4" descr="solid_renaut_brux_97_1.jpg"/>
          <p:cNvPicPr>
            <a:picLocks noChangeAspect="1"/>
          </p:cNvPicPr>
          <p:nvPr/>
        </p:nvPicPr>
        <p:blipFill>
          <a:blip r:embed="rId2" cstate="print"/>
          <a:stretch>
            <a:fillRect/>
          </a:stretch>
        </p:blipFill>
        <p:spPr>
          <a:xfrm>
            <a:off x="1936773" y="2924944"/>
            <a:ext cx="5112223" cy="3286148"/>
          </a:xfrm>
          <a:prstGeom prst="rect">
            <a:avLst/>
          </a:prstGeom>
        </p:spPr>
      </p:pic>
      <p:cxnSp>
        <p:nvCxnSpPr>
          <p:cNvPr id="10" name="Connecteur en angle 9"/>
          <p:cNvCxnSpPr/>
          <p:nvPr/>
        </p:nvCxnSpPr>
        <p:spPr>
          <a:xfrm>
            <a:off x="971600" y="1988840"/>
            <a:ext cx="821157" cy="277215"/>
          </a:xfrm>
          <a:prstGeom prst="bentConnector3">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71414"/>
            <a:ext cx="3444982" cy="461665"/>
          </a:xfrm>
          <a:prstGeom prst="rect">
            <a:avLst/>
          </a:prstGeom>
        </p:spPr>
        <p:txBody>
          <a:bodyPr wrap="none">
            <a:spAutoFit/>
          </a:bodyPr>
          <a:lstStyle/>
          <a:p>
            <a:r>
              <a:rPr lang="fr-BE" sz="2400" b="1" dirty="0" smtClean="0">
                <a:solidFill>
                  <a:srgbClr val="006600"/>
                </a:solidFill>
              </a:rPr>
              <a:t>La « Directive Vilvoorde »</a:t>
            </a:r>
          </a:p>
        </p:txBody>
      </p:sp>
      <p:sp>
        <p:nvSpPr>
          <p:cNvPr id="33796" name="Rectangle 4"/>
          <p:cNvSpPr>
            <a:spLocks noChangeArrowheads="1"/>
          </p:cNvSpPr>
          <p:nvPr/>
        </p:nvSpPr>
        <p:spPr bwMode="auto">
          <a:xfrm>
            <a:off x="198408" y="533079"/>
            <a:ext cx="8929718"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endParaRPr kumimoji="0" lang="fr-BE" sz="2000" b="1" i="0" u="none" strike="noStrike" cap="none" normalizeH="0" baseline="0" dirty="0" smtClean="0">
              <a:ln>
                <a:noFill/>
              </a:ln>
              <a:solidFill>
                <a:srgbClr val="FF0000"/>
              </a:solidFill>
              <a:effectLst/>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pPr>
            <a:r>
              <a:rPr kumimoji="0" lang="fr-BE" sz="2000" b="1" i="0" u="none" strike="noStrike" cap="none" normalizeH="0" baseline="0" dirty="0" smtClean="0">
                <a:ln>
                  <a:noFill/>
                </a:ln>
                <a:solidFill>
                  <a:srgbClr val="FF0000"/>
                </a:solidFill>
                <a:effectLst/>
                <a:ea typeface="Times New Roman" pitchFamily="18" charset="0"/>
                <a:cs typeface="Times New Roman" pitchFamily="18" charset="0"/>
              </a:rPr>
              <a:t>2005</a:t>
            </a: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pPr>
            <a:r>
              <a:rPr kumimoji="0" lang="fr-BE" sz="2000" b="1" i="0" u="none" strike="noStrike" cap="none" normalizeH="0" baseline="0" dirty="0" smtClean="0">
                <a:ln>
                  <a:noFill/>
                </a:ln>
                <a:solidFill>
                  <a:srgbClr val="FF0000"/>
                </a:solidFill>
                <a:effectLst/>
                <a:ea typeface="Times New Roman" pitchFamily="18" charset="0"/>
                <a:cs typeface="Times New Roman" pitchFamily="18" charset="0"/>
              </a:rPr>
              <a:t>Information préalable de « toute décision concernant l’emploi »</a:t>
            </a: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pPr>
            <a:r>
              <a:rPr kumimoji="0" lang="fr-BE" sz="2000" b="1" i="0" u="none" strike="noStrike" cap="none" normalizeH="0" baseline="0" dirty="0" smtClean="0">
                <a:ln>
                  <a:noFill/>
                </a:ln>
                <a:solidFill>
                  <a:srgbClr val="FF0000"/>
                </a:solidFill>
                <a:effectLst/>
                <a:ea typeface="Times New Roman" pitchFamily="18" charset="0"/>
                <a:cs typeface="Times New Roman" pitchFamily="18" charset="0"/>
              </a:rPr>
              <a:t> « exigences minimales pour le droit à l’information et à la consultation des travailleurs »</a:t>
            </a: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pPr>
            <a:r>
              <a:rPr lang="fr-BE" sz="2000" b="1" dirty="0" smtClean="0">
                <a:solidFill>
                  <a:srgbClr val="FF0000"/>
                </a:solidFill>
                <a:cs typeface="Times New Roman" pitchFamily="18" charset="0"/>
              </a:rPr>
              <a:t>Conséquences sur l’emploi et l’organisation du travail</a:t>
            </a:r>
            <a:endParaRPr kumimoji="0" lang="fr-BE" sz="2000" b="1" i="0" u="none" strike="noStrike" cap="none" normalizeH="0" baseline="0" dirty="0" smtClean="0">
              <a:ln>
                <a:noFill/>
              </a:ln>
              <a:solidFill>
                <a:srgbClr val="FF0000"/>
              </a:solidFill>
              <a:effectLst/>
              <a:cs typeface="Arial" pitchFamily="34" charset="0"/>
            </a:endParaRPr>
          </a:p>
        </p:txBody>
      </p:sp>
      <p:pic>
        <p:nvPicPr>
          <p:cNvPr id="6" name="Image 5" descr="role-d-une-delegation-syndicale-tcm187-318766.png"/>
          <p:cNvPicPr>
            <a:picLocks noChangeAspect="1"/>
          </p:cNvPicPr>
          <p:nvPr/>
        </p:nvPicPr>
        <p:blipFill>
          <a:blip r:embed="rId2"/>
          <a:stretch>
            <a:fillRect/>
          </a:stretch>
        </p:blipFill>
        <p:spPr>
          <a:xfrm>
            <a:off x="2051720" y="3284984"/>
            <a:ext cx="4643470" cy="2467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3444982" cy="461665"/>
          </a:xfrm>
          <a:prstGeom prst="rect">
            <a:avLst/>
          </a:prstGeom>
        </p:spPr>
        <p:txBody>
          <a:bodyPr wrap="none">
            <a:spAutoFit/>
          </a:bodyPr>
          <a:lstStyle/>
          <a:p>
            <a:r>
              <a:rPr lang="fr-BE" sz="2400" b="1" dirty="0" smtClean="0">
                <a:solidFill>
                  <a:srgbClr val="006600"/>
                </a:solidFill>
              </a:rPr>
              <a:t>La « Directive Vilvoorde »</a:t>
            </a:r>
          </a:p>
        </p:txBody>
      </p:sp>
      <p:sp>
        <p:nvSpPr>
          <p:cNvPr id="33796" name="Rectangle 4"/>
          <p:cNvSpPr>
            <a:spLocks noChangeArrowheads="1"/>
          </p:cNvSpPr>
          <p:nvPr/>
        </p:nvSpPr>
        <p:spPr bwMode="auto">
          <a:xfrm>
            <a:off x="71438" y="1137407"/>
            <a:ext cx="8929718"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pPr>
            <a:r>
              <a:rPr lang="fr-BE" sz="2100" b="1" u="sng" dirty="0" smtClean="0">
                <a:solidFill>
                  <a:srgbClr val="006600"/>
                </a:solidFill>
                <a:cs typeface="Times New Roman" pitchFamily="18" charset="0"/>
              </a:rPr>
              <a:t>Réactions</a:t>
            </a:r>
            <a:endParaRPr kumimoji="0" lang="fr-BE" sz="2100" b="1" i="0" u="none" strike="noStrike" cap="none" normalizeH="0" baseline="0" dirty="0" smtClean="0">
              <a:ln>
                <a:noFill/>
              </a:ln>
              <a:solidFill>
                <a:srgbClr val="006600"/>
              </a:solidFill>
              <a:effectLst/>
              <a:cs typeface="Arial" pitchFamily="34" charset="0"/>
            </a:endParaRPr>
          </a:p>
        </p:txBody>
      </p:sp>
      <p:sp>
        <p:nvSpPr>
          <p:cNvPr id="8" name="Rectangle 7"/>
          <p:cNvSpPr/>
          <p:nvPr/>
        </p:nvSpPr>
        <p:spPr>
          <a:xfrm>
            <a:off x="84430" y="1552905"/>
            <a:ext cx="8808050" cy="723967"/>
          </a:xfrm>
          <a:prstGeom prst="rect">
            <a:avLst/>
          </a:prstGeom>
        </p:spPr>
        <p:txBody>
          <a:bodyPr wrap="square">
            <a:spAutoFit/>
          </a:bodyPr>
          <a:lstStyle/>
          <a:p>
            <a:pPr marL="342900" indent="-342900" algn="just">
              <a:buFont typeface="Wingdings" panose="05000000000000000000" pitchFamily="2" charset="2"/>
              <a:buChar char="v"/>
            </a:pPr>
            <a:r>
              <a:rPr lang="fr-BE" sz="2000" b="1" u="sng" dirty="0" smtClean="0"/>
              <a:t>Associations patronales</a:t>
            </a:r>
            <a:r>
              <a:rPr lang="fr-BE" sz="2000" b="1" dirty="0" smtClean="0"/>
              <a:t>:</a:t>
            </a:r>
          </a:p>
          <a:p>
            <a:pPr algn="just"/>
            <a:r>
              <a:rPr lang="fr-BE" sz="2000" b="1" dirty="0"/>
              <a:t> </a:t>
            </a:r>
            <a:r>
              <a:rPr lang="fr-BE" sz="2000" b="1" dirty="0" smtClean="0"/>
              <a:t>Accord impraticable dans les faits</a:t>
            </a:r>
            <a:endParaRPr lang="fr-BE" sz="2000" b="1" dirty="0"/>
          </a:p>
        </p:txBody>
      </p:sp>
      <p:pic>
        <p:nvPicPr>
          <p:cNvPr id="5" name="Image 4" descr="uploded_alcoolcigare-1445521303.jpg"/>
          <p:cNvPicPr>
            <a:picLocks noChangeAspect="1"/>
          </p:cNvPicPr>
          <p:nvPr/>
        </p:nvPicPr>
        <p:blipFill>
          <a:blip r:embed="rId2"/>
          <a:stretch>
            <a:fillRect/>
          </a:stretch>
        </p:blipFill>
        <p:spPr>
          <a:xfrm>
            <a:off x="1936773" y="2492896"/>
            <a:ext cx="5576944" cy="367665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535" y="260648"/>
            <a:ext cx="8929717" cy="1261884"/>
          </a:xfrm>
          <a:prstGeom prst="rect">
            <a:avLst/>
          </a:prstGeom>
        </p:spPr>
        <p:txBody>
          <a:bodyPr wrap="square">
            <a:spAutoFit/>
          </a:bodyPr>
          <a:lstStyle/>
          <a:p>
            <a:pPr algn="ctr"/>
            <a:r>
              <a:rPr lang="fr-BE" sz="2800" b="1" dirty="0"/>
              <a:t>Inquiétudes renforcées</a:t>
            </a:r>
          </a:p>
          <a:p>
            <a:pPr algn="ctr"/>
            <a:endParaRPr lang="fr-BE" sz="2400" b="1" u="sng" dirty="0">
              <a:hlinkClick r:id="rId2"/>
            </a:endParaRPr>
          </a:p>
          <a:p>
            <a:pPr algn="ctr"/>
            <a:r>
              <a:rPr lang="fr-BE" sz="2400" b="1" u="sng" dirty="0" err="1" smtClean="0">
                <a:hlinkClick r:id="rId2"/>
              </a:rPr>
              <a:t>Societas</a:t>
            </a:r>
            <a:r>
              <a:rPr lang="fr-BE" sz="2400" b="1" u="sng" dirty="0" smtClean="0">
                <a:hlinkClick r:id="rId2"/>
              </a:rPr>
              <a:t> </a:t>
            </a:r>
            <a:r>
              <a:rPr lang="fr-BE" sz="2400" b="1" u="sng" dirty="0" err="1" smtClean="0">
                <a:hlinkClick r:id="rId2"/>
              </a:rPr>
              <a:t>Europaea</a:t>
            </a:r>
            <a:r>
              <a:rPr lang="fr-BE" sz="2400" b="1" dirty="0" smtClean="0"/>
              <a:t> &amp; </a:t>
            </a:r>
            <a:r>
              <a:rPr lang="fr-BE" sz="2400" b="1" u="sng" dirty="0" err="1" smtClean="0">
                <a:hlinkClick r:id="rId3"/>
              </a:rPr>
              <a:t>Societas</a:t>
            </a:r>
            <a:r>
              <a:rPr lang="fr-BE" sz="2400" b="1" u="sng" dirty="0" smtClean="0">
                <a:hlinkClick r:id="rId3"/>
              </a:rPr>
              <a:t> </a:t>
            </a:r>
            <a:r>
              <a:rPr lang="fr-BE" sz="2400" b="1" u="sng" dirty="0" err="1" smtClean="0">
                <a:hlinkClick r:id="rId3"/>
              </a:rPr>
              <a:t>Cooperativa</a:t>
            </a:r>
            <a:r>
              <a:rPr lang="fr-BE" sz="2400" b="1" u="sng" dirty="0" smtClean="0">
                <a:hlinkClick r:id="rId3"/>
              </a:rPr>
              <a:t> </a:t>
            </a:r>
            <a:r>
              <a:rPr lang="fr-BE" sz="2400" b="1" u="sng" dirty="0" err="1" smtClean="0">
                <a:hlinkClick r:id="rId3"/>
              </a:rPr>
              <a:t>Europaea</a:t>
            </a:r>
            <a:endParaRPr lang="fr-BE" sz="2400" b="1" dirty="0" smtClean="0">
              <a:solidFill>
                <a:srgbClr val="006600"/>
              </a:solidFill>
            </a:endParaRPr>
          </a:p>
        </p:txBody>
      </p:sp>
      <p:sp>
        <p:nvSpPr>
          <p:cNvPr id="6" name="Rectangle 5"/>
          <p:cNvSpPr/>
          <p:nvPr/>
        </p:nvSpPr>
        <p:spPr>
          <a:xfrm>
            <a:off x="357158" y="2643182"/>
            <a:ext cx="8715404" cy="707886"/>
          </a:xfrm>
          <a:prstGeom prst="rect">
            <a:avLst/>
          </a:prstGeom>
        </p:spPr>
        <p:txBody>
          <a:bodyPr wrap="square">
            <a:spAutoFit/>
          </a:bodyPr>
          <a:lstStyle/>
          <a:p>
            <a:pPr marL="342900" indent="-342900">
              <a:buFont typeface="Wingdings" panose="05000000000000000000" pitchFamily="2" charset="2"/>
              <a:buChar char="v"/>
            </a:pPr>
            <a:r>
              <a:rPr lang="fr-BE" sz="2000" b="1" dirty="0" smtClean="0"/>
              <a:t>Règlement (CE) n° </a:t>
            </a:r>
            <a:r>
              <a:rPr lang="fr-BE" sz="2000" b="1" u="sng" dirty="0" smtClean="0">
                <a:hlinkClick r:id="rId2" tooltip="texte intégral de l'acte"/>
              </a:rPr>
              <a:t>2157/2001</a:t>
            </a:r>
            <a:r>
              <a:rPr lang="fr-BE" sz="2000" b="1" dirty="0" smtClean="0"/>
              <a:t>, relatif au statut de la Société européenne, </a:t>
            </a:r>
            <a:r>
              <a:rPr lang="fr-FR" sz="2000" b="1" dirty="0" smtClean="0"/>
              <a:t>ainsi que sa « directive sœur » sur la </a:t>
            </a:r>
            <a:r>
              <a:rPr lang="fr-FR" sz="2000" b="1" u="sng" dirty="0" smtClean="0">
                <a:hlinkClick r:id="rId3"/>
              </a:rPr>
              <a:t>société coopérative européenne</a:t>
            </a:r>
            <a:r>
              <a:rPr lang="fr-FR" sz="2000" b="1" dirty="0" smtClean="0"/>
              <a:t> (SCE)</a:t>
            </a:r>
            <a:endParaRPr lang="fr-BE" sz="2000" b="1" dirty="0"/>
          </a:p>
        </p:txBody>
      </p:sp>
      <p:sp>
        <p:nvSpPr>
          <p:cNvPr id="7" name="Rectangle 6"/>
          <p:cNvSpPr/>
          <p:nvPr/>
        </p:nvSpPr>
        <p:spPr>
          <a:xfrm>
            <a:off x="357158" y="3571876"/>
            <a:ext cx="8715404" cy="707886"/>
          </a:xfrm>
          <a:prstGeom prst="rect">
            <a:avLst/>
          </a:prstGeom>
        </p:spPr>
        <p:txBody>
          <a:bodyPr wrap="square">
            <a:spAutoFit/>
          </a:bodyPr>
          <a:lstStyle/>
          <a:p>
            <a:pPr marL="342900" indent="-342900" algn="just">
              <a:buFont typeface="Wingdings" panose="05000000000000000000" pitchFamily="2" charset="2"/>
              <a:buChar char="v"/>
            </a:pPr>
            <a:r>
              <a:rPr lang="fr-BE" sz="2000" b="1" dirty="0" smtClean="0"/>
              <a:t>Directive </a:t>
            </a:r>
            <a:r>
              <a:rPr lang="fr-BE" sz="2000" b="1" u="sng" dirty="0" smtClean="0">
                <a:hlinkClick r:id="rId4" tooltip="texte intégral de l'acte"/>
              </a:rPr>
              <a:t>2001/86/CE</a:t>
            </a:r>
            <a:r>
              <a:rPr lang="fr-BE" sz="2000" b="1" dirty="0" smtClean="0"/>
              <a:t> complétant le statut de la Société européenne pour ce qui concerne l'implication des travailleurs</a:t>
            </a:r>
            <a:endParaRPr lang="fr-BE" sz="2000" b="1" dirty="0"/>
          </a:p>
        </p:txBody>
      </p:sp>
      <p:sp>
        <p:nvSpPr>
          <p:cNvPr id="9" name="Rectangle 8"/>
          <p:cNvSpPr/>
          <p:nvPr/>
        </p:nvSpPr>
        <p:spPr>
          <a:xfrm>
            <a:off x="357158" y="4643446"/>
            <a:ext cx="8607330" cy="707886"/>
          </a:xfrm>
          <a:prstGeom prst="rect">
            <a:avLst/>
          </a:prstGeom>
        </p:spPr>
        <p:txBody>
          <a:bodyPr wrap="square">
            <a:spAutoFit/>
          </a:bodyPr>
          <a:lstStyle/>
          <a:p>
            <a:pPr marL="342900" indent="-342900" algn="just">
              <a:buFont typeface="Wingdings" panose="05000000000000000000" pitchFamily="2" charset="2"/>
              <a:buChar char="v"/>
            </a:pPr>
            <a:r>
              <a:rPr lang="fr-BE" sz="2000" b="1" dirty="0" smtClean="0"/>
              <a:t>Directive </a:t>
            </a:r>
            <a:r>
              <a:rPr lang="fr-BE" sz="2000" b="1" dirty="0" smtClean="0">
                <a:hlinkClick r:id="rId5"/>
              </a:rPr>
              <a:t>2003/72/CE</a:t>
            </a:r>
            <a:r>
              <a:rPr lang="fr-BE" sz="2000" b="1" dirty="0" smtClean="0"/>
              <a:t> complétant le statut de la société coopérative européenne pour ce qui concerne l'implication des travailleurs</a:t>
            </a:r>
            <a:endParaRPr lang="fr-BE" sz="20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32" y="263703"/>
            <a:ext cx="9144000" cy="400110"/>
          </a:xfrm>
          <a:prstGeom prst="rect">
            <a:avLst/>
          </a:prstGeom>
        </p:spPr>
        <p:txBody>
          <a:bodyPr wrap="square">
            <a:spAutoFit/>
          </a:bodyPr>
          <a:lstStyle/>
          <a:p>
            <a:pPr algn="ctr"/>
            <a:r>
              <a:rPr lang="fr-BE" sz="2000" b="1" dirty="0" smtClean="0"/>
              <a:t>Composition de la </a:t>
            </a:r>
            <a:r>
              <a:rPr lang="fr-BE" sz="2000" b="1" u="sng" dirty="0" err="1" smtClean="0">
                <a:hlinkClick r:id="rId2"/>
              </a:rPr>
              <a:t>Societas</a:t>
            </a:r>
            <a:r>
              <a:rPr lang="fr-BE" sz="2000" b="1" u="sng" dirty="0" smtClean="0">
                <a:hlinkClick r:id="rId2"/>
              </a:rPr>
              <a:t> </a:t>
            </a:r>
            <a:r>
              <a:rPr lang="fr-BE" sz="2000" b="1" u="sng" dirty="0" err="1" smtClean="0">
                <a:hlinkClick r:id="rId2"/>
              </a:rPr>
              <a:t>Europaea</a:t>
            </a:r>
            <a:r>
              <a:rPr lang="fr-BE" sz="2000" b="1" dirty="0" smtClean="0"/>
              <a:t> et de la </a:t>
            </a:r>
            <a:r>
              <a:rPr lang="fr-BE" sz="2000" b="1" u="sng" dirty="0" err="1" smtClean="0">
                <a:hlinkClick r:id="rId3"/>
              </a:rPr>
              <a:t>Societas</a:t>
            </a:r>
            <a:r>
              <a:rPr lang="fr-BE" sz="2000" b="1" u="sng" dirty="0" smtClean="0">
                <a:hlinkClick r:id="rId3"/>
              </a:rPr>
              <a:t> </a:t>
            </a:r>
            <a:r>
              <a:rPr lang="fr-BE" sz="2000" b="1" u="sng" dirty="0" err="1" smtClean="0">
                <a:hlinkClick r:id="rId3"/>
              </a:rPr>
              <a:t>Cooperativa</a:t>
            </a:r>
            <a:r>
              <a:rPr lang="fr-BE" sz="2000" b="1" u="sng" dirty="0" smtClean="0">
                <a:hlinkClick r:id="rId3"/>
              </a:rPr>
              <a:t> </a:t>
            </a:r>
            <a:r>
              <a:rPr lang="fr-BE" sz="2000" b="1" u="sng" dirty="0" err="1" smtClean="0">
                <a:hlinkClick r:id="rId3"/>
              </a:rPr>
              <a:t>Europaea</a:t>
            </a:r>
            <a:endParaRPr lang="fr-BE" sz="2000" b="1" dirty="0"/>
          </a:p>
        </p:txBody>
      </p:sp>
      <p:sp>
        <p:nvSpPr>
          <p:cNvPr id="3" name="Rectangle 2"/>
          <p:cNvSpPr/>
          <p:nvPr/>
        </p:nvSpPr>
        <p:spPr>
          <a:xfrm>
            <a:off x="500034" y="2130974"/>
            <a:ext cx="3704347" cy="369332"/>
          </a:xfrm>
          <a:prstGeom prst="rect">
            <a:avLst/>
          </a:prstGeom>
          <a:ln>
            <a:solidFill>
              <a:srgbClr val="002060"/>
            </a:solidFill>
          </a:ln>
        </p:spPr>
        <p:txBody>
          <a:bodyPr wrap="none">
            <a:spAutoFit/>
          </a:bodyPr>
          <a:lstStyle/>
          <a:p>
            <a:r>
              <a:rPr lang="fr-BE" b="1" dirty="0" smtClean="0"/>
              <a:t>Assemblée générale des actionnaires</a:t>
            </a:r>
            <a:endParaRPr lang="fr-BE" b="1" dirty="0"/>
          </a:p>
        </p:txBody>
      </p:sp>
      <p:sp>
        <p:nvSpPr>
          <p:cNvPr id="5" name="Rectangle 4"/>
          <p:cNvSpPr/>
          <p:nvPr/>
        </p:nvSpPr>
        <p:spPr>
          <a:xfrm>
            <a:off x="214282" y="1285860"/>
            <a:ext cx="1975541" cy="400110"/>
          </a:xfrm>
          <a:prstGeom prst="rect">
            <a:avLst/>
          </a:prstGeom>
        </p:spPr>
        <p:txBody>
          <a:bodyPr wrap="none">
            <a:spAutoFit/>
          </a:bodyPr>
          <a:lstStyle/>
          <a:p>
            <a:r>
              <a:rPr lang="fr-BE" sz="2000" b="1" dirty="0" smtClean="0">
                <a:solidFill>
                  <a:srgbClr val="006600"/>
                </a:solidFill>
              </a:rPr>
              <a:t>Système dualiste</a:t>
            </a:r>
            <a:endParaRPr lang="fr-BE" sz="2000" b="1" dirty="0">
              <a:solidFill>
                <a:srgbClr val="006600"/>
              </a:solidFill>
            </a:endParaRPr>
          </a:p>
        </p:txBody>
      </p:sp>
      <p:cxnSp>
        <p:nvCxnSpPr>
          <p:cNvPr id="6" name="Connecteur droit 5"/>
          <p:cNvCxnSpPr/>
          <p:nvPr/>
        </p:nvCxnSpPr>
        <p:spPr>
          <a:xfrm rot="5400000">
            <a:off x="2249471" y="2820983"/>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rot="5400000">
            <a:off x="6680215" y="2820983"/>
            <a:ext cx="35719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26072" y="3049785"/>
            <a:ext cx="417102" cy="307777"/>
          </a:xfrm>
          <a:prstGeom prst="rect">
            <a:avLst/>
          </a:prstGeom>
        </p:spPr>
        <p:txBody>
          <a:bodyPr wrap="none">
            <a:spAutoFit/>
          </a:bodyPr>
          <a:lstStyle/>
          <a:p>
            <a:r>
              <a:rPr lang="fr-BE" sz="1400" dirty="0" smtClean="0"/>
              <a:t>Elit</a:t>
            </a:r>
            <a:endParaRPr lang="fr-BE" sz="1400" dirty="0"/>
          </a:p>
        </p:txBody>
      </p:sp>
      <p:sp>
        <p:nvSpPr>
          <p:cNvPr id="12" name="Rectangle 11"/>
          <p:cNvSpPr/>
          <p:nvPr/>
        </p:nvSpPr>
        <p:spPr>
          <a:xfrm>
            <a:off x="6655228" y="3071810"/>
            <a:ext cx="417102" cy="307777"/>
          </a:xfrm>
          <a:prstGeom prst="rect">
            <a:avLst/>
          </a:prstGeom>
        </p:spPr>
        <p:txBody>
          <a:bodyPr wrap="none">
            <a:spAutoFit/>
          </a:bodyPr>
          <a:lstStyle/>
          <a:p>
            <a:r>
              <a:rPr lang="fr-BE" sz="1400" dirty="0" smtClean="0"/>
              <a:t>Elit</a:t>
            </a:r>
            <a:endParaRPr lang="fr-BE" sz="1400" dirty="0"/>
          </a:p>
        </p:txBody>
      </p:sp>
      <p:sp>
        <p:nvSpPr>
          <p:cNvPr id="13" name="Rectangle 12"/>
          <p:cNvSpPr/>
          <p:nvPr/>
        </p:nvSpPr>
        <p:spPr>
          <a:xfrm>
            <a:off x="3143240" y="3714752"/>
            <a:ext cx="3229667" cy="584775"/>
          </a:xfrm>
          <a:prstGeom prst="rect">
            <a:avLst/>
          </a:prstGeom>
          <a:ln>
            <a:solidFill>
              <a:srgbClr val="002060"/>
            </a:solidFill>
          </a:ln>
        </p:spPr>
        <p:txBody>
          <a:bodyPr wrap="none">
            <a:spAutoFit/>
          </a:bodyPr>
          <a:lstStyle/>
          <a:p>
            <a:pPr algn="ctr"/>
            <a:r>
              <a:rPr lang="fr-BE" b="1" dirty="0" smtClean="0"/>
              <a:t>Conseil de surveillance</a:t>
            </a:r>
          </a:p>
          <a:p>
            <a:pPr algn="ctr"/>
            <a:r>
              <a:rPr lang="fr-BE" sz="1400" dirty="0" smtClean="0"/>
              <a:t> 2/3-1/2 actionnaires + 1/3-1/2 employés </a:t>
            </a:r>
            <a:endParaRPr lang="fr-BE" sz="1400" dirty="0"/>
          </a:p>
        </p:txBody>
      </p:sp>
      <p:sp>
        <p:nvSpPr>
          <p:cNvPr id="14" name="Rectangle 13"/>
          <p:cNvSpPr/>
          <p:nvPr/>
        </p:nvSpPr>
        <p:spPr>
          <a:xfrm>
            <a:off x="3643306" y="5917188"/>
            <a:ext cx="2070439" cy="369332"/>
          </a:xfrm>
          <a:prstGeom prst="rect">
            <a:avLst/>
          </a:prstGeom>
          <a:ln>
            <a:solidFill>
              <a:srgbClr val="002060"/>
            </a:solidFill>
          </a:ln>
        </p:spPr>
        <p:txBody>
          <a:bodyPr wrap="none">
            <a:spAutoFit/>
          </a:bodyPr>
          <a:lstStyle/>
          <a:p>
            <a:r>
              <a:rPr lang="fr-BE" b="1" dirty="0" smtClean="0"/>
              <a:t>Conseil de direction</a:t>
            </a:r>
            <a:endParaRPr lang="fr-BE" b="1" dirty="0"/>
          </a:p>
        </p:txBody>
      </p:sp>
      <p:cxnSp>
        <p:nvCxnSpPr>
          <p:cNvPr id="15" name="Connecteur droit 14"/>
          <p:cNvCxnSpPr/>
          <p:nvPr/>
        </p:nvCxnSpPr>
        <p:spPr>
          <a:xfrm rot="5400000">
            <a:off x="4321967" y="4750603"/>
            <a:ext cx="6429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29124" y="5143512"/>
            <a:ext cx="417102" cy="307777"/>
          </a:xfrm>
          <a:prstGeom prst="rect">
            <a:avLst/>
          </a:prstGeom>
        </p:spPr>
        <p:txBody>
          <a:bodyPr wrap="none">
            <a:spAutoFit/>
          </a:bodyPr>
          <a:lstStyle/>
          <a:p>
            <a:r>
              <a:rPr lang="fr-BE" sz="1400" dirty="0" smtClean="0"/>
              <a:t>Elit</a:t>
            </a:r>
            <a:endParaRPr lang="fr-BE" sz="1400" dirty="0"/>
          </a:p>
        </p:txBody>
      </p:sp>
      <p:cxnSp>
        <p:nvCxnSpPr>
          <p:cNvPr id="17" name="Connecteur droit 16"/>
          <p:cNvCxnSpPr/>
          <p:nvPr/>
        </p:nvCxnSpPr>
        <p:spPr>
          <a:xfrm rot="5400000">
            <a:off x="4465637" y="5607065"/>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643174" y="3214686"/>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714876" y="3213098"/>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4392611" y="3392487"/>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4537075" y="3392487"/>
            <a:ext cx="35719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929058" y="2773916"/>
            <a:ext cx="1322093" cy="369332"/>
          </a:xfrm>
          <a:prstGeom prst="rect">
            <a:avLst/>
          </a:prstGeom>
        </p:spPr>
        <p:txBody>
          <a:bodyPr wrap="none">
            <a:spAutoFit/>
          </a:bodyPr>
          <a:lstStyle/>
          <a:p>
            <a:r>
              <a:rPr lang="fr-BE" dirty="0" smtClean="0"/>
              <a:t>convocation</a:t>
            </a:r>
            <a:endParaRPr lang="fr-BE" dirty="0"/>
          </a:p>
        </p:txBody>
      </p:sp>
      <p:cxnSp>
        <p:nvCxnSpPr>
          <p:cNvPr id="27" name="Connecteur droit 26"/>
          <p:cNvCxnSpPr/>
          <p:nvPr/>
        </p:nvCxnSpPr>
        <p:spPr>
          <a:xfrm rot="5400000">
            <a:off x="4392611" y="3393281"/>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394199" y="260666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0800000">
            <a:off x="4286248" y="235743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7964511" y="3892553"/>
            <a:ext cx="6429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3036877" y="4749809"/>
            <a:ext cx="6429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57488" y="5143512"/>
            <a:ext cx="993157" cy="369332"/>
          </a:xfrm>
          <a:prstGeom prst="rect">
            <a:avLst/>
          </a:prstGeom>
        </p:spPr>
        <p:txBody>
          <a:bodyPr wrap="none">
            <a:spAutoFit/>
          </a:bodyPr>
          <a:lstStyle/>
          <a:p>
            <a:r>
              <a:rPr lang="fr-BE" dirty="0" smtClean="0">
                <a:hlinkClick r:id="rId4" action="ppaction://hlinkpres?slideindex=1&amp;slidetitle="/>
              </a:rPr>
              <a:t>Contrôle</a:t>
            </a:r>
            <a:endParaRPr lang="fr-BE" dirty="0"/>
          </a:p>
        </p:txBody>
      </p:sp>
      <p:cxnSp>
        <p:nvCxnSpPr>
          <p:cNvPr id="34" name="Connecteur droit 33"/>
          <p:cNvCxnSpPr/>
          <p:nvPr/>
        </p:nvCxnSpPr>
        <p:spPr>
          <a:xfrm rot="5400000">
            <a:off x="3035289" y="5821379"/>
            <a:ext cx="6429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3357554" y="614364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46872" y="5143512"/>
            <a:ext cx="1296830" cy="369332"/>
          </a:xfrm>
          <a:prstGeom prst="rect">
            <a:avLst/>
          </a:prstGeom>
        </p:spPr>
        <p:txBody>
          <a:bodyPr wrap="none">
            <a:spAutoFit/>
          </a:bodyPr>
          <a:lstStyle/>
          <a:p>
            <a:r>
              <a:rPr lang="fr-BE" dirty="0" smtClean="0">
                <a:hlinkClick r:id="rId5" action="ppaction://hlinkpres?slideindex=1&amp;slidetitle="/>
              </a:rPr>
              <a:t>Information</a:t>
            </a:r>
            <a:endParaRPr lang="fr-BE" dirty="0"/>
          </a:p>
        </p:txBody>
      </p:sp>
      <p:cxnSp>
        <p:nvCxnSpPr>
          <p:cNvPr id="40" name="Connecteur droit 39"/>
          <p:cNvCxnSpPr/>
          <p:nvPr/>
        </p:nvCxnSpPr>
        <p:spPr>
          <a:xfrm rot="5400000">
            <a:off x="5751521" y="5821379"/>
            <a:ext cx="6429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5786446" y="614364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6357950" y="4213230"/>
            <a:ext cx="1928826"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643834" y="3214686"/>
            <a:ext cx="1296830" cy="369332"/>
          </a:xfrm>
          <a:prstGeom prst="rect">
            <a:avLst/>
          </a:prstGeom>
        </p:spPr>
        <p:txBody>
          <a:bodyPr wrap="none">
            <a:spAutoFit/>
          </a:bodyPr>
          <a:lstStyle/>
          <a:p>
            <a:r>
              <a:rPr lang="fr-BE" dirty="0" smtClean="0"/>
              <a:t>Information</a:t>
            </a:r>
            <a:endParaRPr lang="fr-BE" dirty="0"/>
          </a:p>
        </p:txBody>
      </p:sp>
      <p:cxnSp>
        <p:nvCxnSpPr>
          <p:cNvPr id="52" name="Connecteur droit avec flèche 51"/>
          <p:cNvCxnSpPr/>
          <p:nvPr/>
        </p:nvCxnSpPr>
        <p:spPr>
          <a:xfrm rot="5400000" flipH="1" flipV="1">
            <a:off x="5682026" y="4747867"/>
            <a:ext cx="785818" cy="5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012766" y="2143116"/>
            <a:ext cx="2916952" cy="369332"/>
          </a:xfrm>
          <a:prstGeom prst="rect">
            <a:avLst/>
          </a:prstGeom>
          <a:ln>
            <a:solidFill>
              <a:srgbClr val="002060"/>
            </a:solidFill>
          </a:ln>
        </p:spPr>
        <p:txBody>
          <a:bodyPr wrap="none">
            <a:spAutoFit/>
          </a:bodyPr>
          <a:lstStyle/>
          <a:p>
            <a:r>
              <a:rPr lang="fr-BE" b="1" dirty="0" smtClean="0">
                <a:ea typeface="Times New Roman"/>
                <a:cs typeface="Times New Roman"/>
              </a:rPr>
              <a:t>Conseil du travail (</a:t>
            </a:r>
            <a:r>
              <a:rPr lang="fr-BE" b="1" dirty="0" smtClean="0"/>
              <a:t>Syndicats)</a:t>
            </a:r>
            <a:endParaRPr lang="fr-BE" b="1" dirty="0"/>
          </a:p>
        </p:txBody>
      </p:sp>
      <p:cxnSp>
        <p:nvCxnSpPr>
          <p:cNvPr id="55" name="Connecteur droit avec flèche 54"/>
          <p:cNvCxnSpPr/>
          <p:nvPr/>
        </p:nvCxnSpPr>
        <p:spPr>
          <a:xfrm rot="5400000" flipH="1" flipV="1">
            <a:off x="8000230" y="285749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44" y="399943"/>
            <a:ext cx="9144000" cy="400110"/>
          </a:xfrm>
          <a:prstGeom prst="rect">
            <a:avLst/>
          </a:prstGeom>
        </p:spPr>
        <p:txBody>
          <a:bodyPr wrap="square">
            <a:spAutoFit/>
          </a:bodyPr>
          <a:lstStyle/>
          <a:p>
            <a:pPr algn="ctr"/>
            <a:r>
              <a:rPr lang="fr-BE" sz="2000" b="1" dirty="0" smtClean="0"/>
              <a:t>Composition de la </a:t>
            </a:r>
            <a:r>
              <a:rPr lang="fr-BE" sz="2000" b="1" u="sng" dirty="0" err="1" smtClean="0">
                <a:hlinkClick r:id="rId2"/>
              </a:rPr>
              <a:t>Societas</a:t>
            </a:r>
            <a:r>
              <a:rPr lang="fr-BE" sz="2000" b="1" u="sng" dirty="0" smtClean="0">
                <a:hlinkClick r:id="rId2"/>
              </a:rPr>
              <a:t> </a:t>
            </a:r>
            <a:r>
              <a:rPr lang="fr-BE" sz="2000" b="1" u="sng" dirty="0" err="1" smtClean="0">
                <a:hlinkClick r:id="rId2"/>
              </a:rPr>
              <a:t>Europaea</a:t>
            </a:r>
            <a:r>
              <a:rPr lang="fr-BE" sz="2000" b="1" dirty="0" smtClean="0"/>
              <a:t> et de la </a:t>
            </a:r>
            <a:r>
              <a:rPr lang="fr-BE" sz="2000" b="1" u="sng" dirty="0" err="1" smtClean="0">
                <a:hlinkClick r:id="rId3"/>
              </a:rPr>
              <a:t>Societas</a:t>
            </a:r>
            <a:r>
              <a:rPr lang="fr-BE" sz="2000" b="1" u="sng" dirty="0" smtClean="0">
                <a:hlinkClick r:id="rId3"/>
              </a:rPr>
              <a:t> </a:t>
            </a:r>
            <a:r>
              <a:rPr lang="fr-BE" sz="2000" b="1" u="sng" dirty="0" err="1" smtClean="0">
                <a:hlinkClick r:id="rId3"/>
              </a:rPr>
              <a:t>Cooperativa</a:t>
            </a:r>
            <a:r>
              <a:rPr lang="fr-BE" sz="2000" b="1" u="sng" dirty="0" smtClean="0">
                <a:hlinkClick r:id="rId3"/>
              </a:rPr>
              <a:t> </a:t>
            </a:r>
            <a:r>
              <a:rPr lang="fr-BE" sz="2000" b="1" u="sng" dirty="0" err="1" smtClean="0">
                <a:hlinkClick r:id="rId3"/>
              </a:rPr>
              <a:t>Europaea</a:t>
            </a:r>
            <a:r>
              <a:rPr lang="fr-BE" sz="2000" b="1" u="sng" dirty="0" smtClean="0"/>
              <a:t> </a:t>
            </a:r>
            <a:endParaRPr lang="fr-BE" sz="2000" b="1" dirty="0" smtClean="0"/>
          </a:p>
        </p:txBody>
      </p:sp>
      <p:sp>
        <p:nvSpPr>
          <p:cNvPr id="3" name="Rectangle 2"/>
          <p:cNvSpPr/>
          <p:nvPr/>
        </p:nvSpPr>
        <p:spPr>
          <a:xfrm>
            <a:off x="500034" y="2130974"/>
            <a:ext cx="3704347" cy="369332"/>
          </a:xfrm>
          <a:prstGeom prst="rect">
            <a:avLst/>
          </a:prstGeom>
          <a:ln>
            <a:solidFill>
              <a:srgbClr val="002060"/>
            </a:solidFill>
          </a:ln>
        </p:spPr>
        <p:txBody>
          <a:bodyPr wrap="none">
            <a:spAutoFit/>
          </a:bodyPr>
          <a:lstStyle/>
          <a:p>
            <a:r>
              <a:rPr lang="fr-BE" b="1" dirty="0" smtClean="0"/>
              <a:t>Assemblée générale des actionnaires</a:t>
            </a:r>
            <a:endParaRPr lang="fr-BE" b="1" dirty="0"/>
          </a:p>
        </p:txBody>
      </p:sp>
      <p:sp>
        <p:nvSpPr>
          <p:cNvPr id="4" name="Rectangle 3"/>
          <p:cNvSpPr/>
          <p:nvPr/>
        </p:nvSpPr>
        <p:spPr>
          <a:xfrm>
            <a:off x="6072198" y="2130974"/>
            <a:ext cx="2916952" cy="369332"/>
          </a:xfrm>
          <a:prstGeom prst="rect">
            <a:avLst/>
          </a:prstGeom>
          <a:ln>
            <a:solidFill>
              <a:srgbClr val="002060"/>
            </a:solidFill>
          </a:ln>
        </p:spPr>
        <p:txBody>
          <a:bodyPr wrap="none">
            <a:spAutoFit/>
          </a:bodyPr>
          <a:lstStyle/>
          <a:p>
            <a:r>
              <a:rPr lang="fr-BE" b="1" dirty="0" smtClean="0">
                <a:ea typeface="Times New Roman"/>
                <a:cs typeface="Times New Roman"/>
              </a:rPr>
              <a:t>Conseil du travail (</a:t>
            </a:r>
            <a:r>
              <a:rPr lang="fr-BE" b="1" dirty="0" smtClean="0"/>
              <a:t>Syndicats)</a:t>
            </a:r>
            <a:endParaRPr lang="fr-BE" b="1" dirty="0"/>
          </a:p>
        </p:txBody>
      </p:sp>
      <p:sp>
        <p:nvSpPr>
          <p:cNvPr id="5" name="Rectangle 4"/>
          <p:cNvSpPr/>
          <p:nvPr/>
        </p:nvSpPr>
        <p:spPr>
          <a:xfrm>
            <a:off x="214282" y="1285860"/>
            <a:ext cx="1994777" cy="400110"/>
          </a:xfrm>
          <a:prstGeom prst="rect">
            <a:avLst/>
          </a:prstGeom>
        </p:spPr>
        <p:txBody>
          <a:bodyPr wrap="none">
            <a:spAutoFit/>
          </a:bodyPr>
          <a:lstStyle/>
          <a:p>
            <a:r>
              <a:rPr lang="fr-BE" sz="2000" b="1" dirty="0" smtClean="0">
                <a:solidFill>
                  <a:srgbClr val="006600"/>
                </a:solidFill>
              </a:rPr>
              <a:t>Système moniste</a:t>
            </a:r>
            <a:endParaRPr lang="fr-BE" sz="2000" b="1" dirty="0">
              <a:solidFill>
                <a:srgbClr val="006600"/>
              </a:solidFill>
            </a:endParaRPr>
          </a:p>
        </p:txBody>
      </p:sp>
      <p:cxnSp>
        <p:nvCxnSpPr>
          <p:cNvPr id="6" name="Connecteur droit 5"/>
          <p:cNvCxnSpPr/>
          <p:nvPr/>
        </p:nvCxnSpPr>
        <p:spPr>
          <a:xfrm rot="5400000">
            <a:off x="2249471" y="2820983"/>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rot="5400000">
            <a:off x="6680215" y="2820983"/>
            <a:ext cx="35719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26072" y="3049785"/>
            <a:ext cx="417102" cy="307777"/>
          </a:xfrm>
          <a:prstGeom prst="rect">
            <a:avLst/>
          </a:prstGeom>
        </p:spPr>
        <p:txBody>
          <a:bodyPr wrap="none">
            <a:spAutoFit/>
          </a:bodyPr>
          <a:lstStyle/>
          <a:p>
            <a:r>
              <a:rPr lang="fr-BE" sz="1400" dirty="0" smtClean="0"/>
              <a:t>Elit</a:t>
            </a:r>
            <a:endParaRPr lang="fr-BE" sz="1400" dirty="0"/>
          </a:p>
        </p:txBody>
      </p:sp>
      <p:sp>
        <p:nvSpPr>
          <p:cNvPr id="12" name="Rectangle 11"/>
          <p:cNvSpPr/>
          <p:nvPr/>
        </p:nvSpPr>
        <p:spPr>
          <a:xfrm>
            <a:off x="6655228" y="3071810"/>
            <a:ext cx="417102" cy="307777"/>
          </a:xfrm>
          <a:prstGeom prst="rect">
            <a:avLst/>
          </a:prstGeom>
        </p:spPr>
        <p:txBody>
          <a:bodyPr wrap="none">
            <a:spAutoFit/>
          </a:bodyPr>
          <a:lstStyle/>
          <a:p>
            <a:r>
              <a:rPr lang="fr-BE" sz="1400" dirty="0" smtClean="0"/>
              <a:t>Elit</a:t>
            </a:r>
            <a:endParaRPr lang="fr-BE" sz="1400" dirty="0"/>
          </a:p>
        </p:txBody>
      </p:sp>
      <p:sp>
        <p:nvSpPr>
          <p:cNvPr id="13" name="Rectangle 12"/>
          <p:cNvSpPr/>
          <p:nvPr/>
        </p:nvSpPr>
        <p:spPr>
          <a:xfrm>
            <a:off x="3143240" y="4286256"/>
            <a:ext cx="3229666" cy="584775"/>
          </a:xfrm>
          <a:prstGeom prst="rect">
            <a:avLst/>
          </a:prstGeom>
          <a:ln>
            <a:solidFill>
              <a:srgbClr val="002060"/>
            </a:solidFill>
          </a:ln>
        </p:spPr>
        <p:txBody>
          <a:bodyPr wrap="none">
            <a:spAutoFit/>
          </a:bodyPr>
          <a:lstStyle/>
          <a:p>
            <a:pPr algn="ctr"/>
            <a:r>
              <a:rPr lang="fr-BE" b="1" dirty="0" smtClean="0"/>
              <a:t>Conseil d’Administration</a:t>
            </a:r>
          </a:p>
          <a:p>
            <a:pPr algn="ctr"/>
            <a:r>
              <a:rPr lang="fr-BE" sz="1400" dirty="0" smtClean="0"/>
              <a:t> 2/3-1/2 actionnaires + 1/3-1/2 employés </a:t>
            </a:r>
            <a:endParaRPr lang="fr-BE" sz="1400" dirty="0"/>
          </a:p>
        </p:txBody>
      </p:sp>
      <p:cxnSp>
        <p:nvCxnSpPr>
          <p:cNvPr id="18" name="Connecteur droit 17"/>
          <p:cNvCxnSpPr/>
          <p:nvPr/>
        </p:nvCxnSpPr>
        <p:spPr>
          <a:xfrm>
            <a:off x="2643174" y="3214686"/>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714876" y="3213098"/>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4107653" y="3679033"/>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929058" y="2773916"/>
            <a:ext cx="1322093" cy="369332"/>
          </a:xfrm>
          <a:prstGeom prst="rect">
            <a:avLst/>
          </a:prstGeom>
        </p:spPr>
        <p:txBody>
          <a:bodyPr wrap="none">
            <a:spAutoFit/>
          </a:bodyPr>
          <a:lstStyle/>
          <a:p>
            <a:r>
              <a:rPr lang="fr-BE" dirty="0" smtClean="0"/>
              <a:t>convocation</a:t>
            </a:r>
            <a:endParaRPr lang="fr-BE" dirty="0"/>
          </a:p>
        </p:txBody>
      </p:sp>
      <p:cxnSp>
        <p:nvCxnSpPr>
          <p:cNvPr id="27" name="Connecteur droit 26"/>
          <p:cNvCxnSpPr/>
          <p:nvPr/>
        </p:nvCxnSpPr>
        <p:spPr>
          <a:xfrm rot="5400000">
            <a:off x="4143769" y="3643711"/>
            <a:ext cx="999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394199" y="260666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0800000">
            <a:off x="4286248" y="235743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7750991" y="4107661"/>
            <a:ext cx="107157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643834" y="3214686"/>
            <a:ext cx="1296830" cy="369332"/>
          </a:xfrm>
          <a:prstGeom prst="rect">
            <a:avLst/>
          </a:prstGeom>
        </p:spPr>
        <p:txBody>
          <a:bodyPr wrap="none">
            <a:spAutoFit/>
          </a:bodyPr>
          <a:lstStyle/>
          <a:p>
            <a:r>
              <a:rPr lang="fr-BE" dirty="0" smtClean="0">
                <a:hlinkClick r:id="rId4" action="ppaction://hlinkpres?slideindex=1&amp;slidetitle="/>
              </a:rPr>
              <a:t>Information</a:t>
            </a:r>
            <a:endParaRPr lang="fr-BE" dirty="0"/>
          </a:p>
        </p:txBody>
      </p:sp>
      <p:cxnSp>
        <p:nvCxnSpPr>
          <p:cNvPr id="45" name="Connecteur droit 44"/>
          <p:cNvCxnSpPr/>
          <p:nvPr/>
        </p:nvCxnSpPr>
        <p:spPr>
          <a:xfrm>
            <a:off x="6357950" y="4641858"/>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rot="5400000">
            <a:off x="7893073" y="2820983"/>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rot="10800000">
            <a:off x="7500958" y="242886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a:off x="4251323" y="3678239"/>
            <a:ext cx="92869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3768" y="1142984"/>
            <a:ext cx="2000232" cy="4154984"/>
          </a:xfrm>
          <a:prstGeom prst="rect">
            <a:avLst/>
          </a:prstGeom>
        </p:spPr>
        <p:txBody>
          <a:bodyPr wrap="square">
            <a:spAutoFit/>
          </a:bodyPr>
          <a:lstStyle/>
          <a:p>
            <a:pPr algn="just"/>
            <a:r>
              <a:rPr lang="fr-BE" sz="2400" b="1" u="sng" dirty="0" smtClean="0"/>
              <a:t>Large opinion</a:t>
            </a:r>
            <a:r>
              <a:rPr lang="fr-BE" sz="2400" b="1" dirty="0" smtClean="0"/>
              <a:t>: </a:t>
            </a:r>
          </a:p>
          <a:p>
            <a:pPr algn="just"/>
            <a:endParaRPr lang="fr-BE" sz="2400" b="1" dirty="0" smtClean="0"/>
          </a:p>
          <a:p>
            <a:pPr algn="just">
              <a:buFont typeface="Arial" pitchFamily="34" charset="0"/>
              <a:buChar char="•"/>
            </a:pPr>
            <a:r>
              <a:rPr lang="fr-BE" sz="2400" b="1" dirty="0" smtClean="0"/>
              <a:t>modèle € « citoyenneté industrielle »</a:t>
            </a:r>
          </a:p>
          <a:p>
            <a:pPr algn="just">
              <a:buFont typeface="Arial" pitchFamily="34" charset="0"/>
              <a:buChar char="•"/>
            </a:pPr>
            <a:endParaRPr lang="fr-BE" sz="2400" b="1" dirty="0" smtClean="0"/>
          </a:p>
          <a:p>
            <a:pPr algn="just">
              <a:buFont typeface="Arial" pitchFamily="34" charset="0"/>
              <a:buChar char="•"/>
            </a:pPr>
            <a:r>
              <a:rPr lang="fr-BE" sz="2400" b="1" dirty="0" smtClean="0"/>
              <a:t>participation travailleurs</a:t>
            </a:r>
          </a:p>
          <a:p>
            <a:pPr algn="just">
              <a:buFont typeface="Arial" pitchFamily="34" charset="0"/>
              <a:buChar char="•"/>
            </a:pPr>
            <a:endParaRPr lang="fr-BE" sz="2400" b="1" dirty="0" smtClean="0"/>
          </a:p>
          <a:p>
            <a:pPr algn="just">
              <a:buFont typeface="Arial" pitchFamily="34" charset="0"/>
              <a:buChar char="•"/>
            </a:pPr>
            <a:r>
              <a:rPr lang="fr-BE" sz="2400" b="1" dirty="0" smtClean="0"/>
              <a:t>modèle allemand</a:t>
            </a:r>
            <a:endParaRPr lang="fr-BE" sz="2400" b="1" dirty="0"/>
          </a:p>
        </p:txBody>
      </p:sp>
      <p:sp>
        <p:nvSpPr>
          <p:cNvPr id="8" name="Rectangle 7"/>
          <p:cNvSpPr/>
          <p:nvPr/>
        </p:nvSpPr>
        <p:spPr>
          <a:xfrm>
            <a:off x="-71438" y="-24"/>
            <a:ext cx="9358346" cy="1077218"/>
          </a:xfrm>
          <a:prstGeom prst="rect">
            <a:avLst/>
          </a:prstGeom>
        </p:spPr>
        <p:txBody>
          <a:bodyPr wrap="square">
            <a:spAutoFit/>
          </a:bodyPr>
          <a:lstStyle/>
          <a:p>
            <a:pPr algn="ctr"/>
            <a:r>
              <a:rPr lang="fr-BE" sz="3200" b="1" dirty="0" smtClean="0">
                <a:solidFill>
                  <a:srgbClr val="006600"/>
                </a:solidFill>
              </a:rPr>
              <a:t>Harmonisation droits de participation </a:t>
            </a:r>
          </a:p>
          <a:p>
            <a:pPr algn="ctr"/>
            <a:r>
              <a:rPr lang="fr-BE" sz="3200" b="1" dirty="0" smtClean="0">
                <a:solidFill>
                  <a:srgbClr val="006600"/>
                </a:solidFill>
              </a:rPr>
              <a:t>Protection élevée dans les </a:t>
            </a:r>
            <a:r>
              <a:rPr lang="fr-BE" sz="3200" b="1" dirty="0">
                <a:solidFill>
                  <a:srgbClr val="006600"/>
                </a:solidFill>
              </a:rPr>
              <a:t>droits </a:t>
            </a:r>
            <a:r>
              <a:rPr lang="fr-BE" sz="3200" b="1" dirty="0" smtClean="0">
                <a:solidFill>
                  <a:srgbClr val="006600"/>
                </a:solidFill>
              </a:rPr>
              <a:t>nationaux</a:t>
            </a:r>
            <a:endParaRPr lang="fr-BE" sz="3200" b="1" dirty="0">
              <a:solidFill>
                <a:srgbClr val="006600"/>
              </a:solidFill>
            </a:endParaRPr>
          </a:p>
        </p:txBody>
      </p:sp>
      <p:pic>
        <p:nvPicPr>
          <p:cNvPr id="2050" name="Picture 2"/>
          <p:cNvPicPr>
            <a:picLocks noChangeAspect="1" noChangeArrowheads="1"/>
          </p:cNvPicPr>
          <p:nvPr/>
        </p:nvPicPr>
        <p:blipFill>
          <a:blip r:embed="rId3"/>
          <a:srcRect/>
          <a:stretch>
            <a:fillRect/>
          </a:stretch>
        </p:blipFill>
        <p:spPr bwMode="auto">
          <a:xfrm>
            <a:off x="101137" y="1056364"/>
            <a:ext cx="6756879" cy="5230156"/>
          </a:xfrm>
          <a:prstGeom prst="rect">
            <a:avLst/>
          </a:prstGeom>
          <a:noFill/>
          <a:ln w="9525">
            <a:solidFill>
              <a:schemeClr val="accent1"/>
            </a:solidFill>
            <a:miter lim="800000"/>
            <a:headEnd/>
            <a:tailEnd/>
          </a:ln>
          <a:effectLst/>
        </p:spPr>
      </p:pic>
      <p:sp>
        <p:nvSpPr>
          <p:cNvPr id="9" name="Rectangle 8">
            <a:hlinkClick r:id="rId4"/>
          </p:cNvPr>
          <p:cNvSpPr/>
          <p:nvPr/>
        </p:nvSpPr>
        <p:spPr>
          <a:xfrm>
            <a:off x="71406" y="5978743"/>
            <a:ext cx="2643174" cy="307777"/>
          </a:xfrm>
          <a:prstGeom prst="rect">
            <a:avLst/>
          </a:prstGeom>
        </p:spPr>
        <p:txBody>
          <a:bodyPr wrap="square">
            <a:spAutoFit/>
          </a:bodyPr>
          <a:lstStyle/>
          <a:p>
            <a:r>
              <a:rPr lang="fr-BE" sz="1400" u="sng" dirty="0" smtClean="0">
                <a:hlinkClick r:id="rId4"/>
              </a:rPr>
              <a:t>Source</a:t>
            </a:r>
            <a:r>
              <a:rPr lang="fr-BE" sz="1400" dirty="0" smtClean="0">
                <a:hlinkClick r:id="rId4"/>
              </a:rPr>
              <a:t> : www.chambreuil.com</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019930663"/>
              </p:ext>
            </p:extLst>
          </p:nvPr>
        </p:nvGraphicFramePr>
        <p:xfrm>
          <a:off x="142876" y="185476"/>
          <a:ext cx="8929718" cy="6458236"/>
        </p:xfrm>
        <a:graphic>
          <a:graphicData uri="http://schemas.openxmlformats.org/drawingml/2006/table">
            <a:tbl>
              <a:tblPr/>
              <a:tblGrid>
                <a:gridCol w="3293748"/>
                <a:gridCol w="1421128"/>
                <a:gridCol w="4214842"/>
              </a:tblGrid>
              <a:tr h="328643">
                <a:tc>
                  <a:txBody>
                    <a:bodyPr/>
                    <a:lstStyle/>
                    <a:p>
                      <a:pPr algn="ctr">
                        <a:lnSpc>
                          <a:spcPct val="115000"/>
                        </a:lnSpc>
                        <a:spcAft>
                          <a:spcPts val="0"/>
                        </a:spcAft>
                      </a:pPr>
                      <a:r>
                        <a:rPr lang="fr-FR" sz="1800" b="1" dirty="0">
                          <a:latin typeface="+mn-lt"/>
                          <a:ea typeface="Times New Roman"/>
                        </a:rPr>
                        <a:t>Directive CEE</a:t>
                      </a:r>
                      <a:endParaRPr lang="fr-BE" sz="1800" b="1"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000">
                        <a:latin typeface="Arial"/>
                        <a:ea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b="1" dirty="0">
                          <a:latin typeface="+mn-lt"/>
                          <a:ea typeface="Times New Roman"/>
                        </a:rPr>
                        <a:t>Directive SE/SCE</a:t>
                      </a:r>
                      <a:endParaRPr lang="fr-BE" sz="1800" b="1"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1487490">
                <a:tc>
                  <a:txBody>
                    <a:bodyPr/>
                    <a:lstStyle/>
                    <a:p>
                      <a:pPr algn="just">
                        <a:lnSpc>
                          <a:spcPct val="115000"/>
                        </a:lnSpc>
                        <a:spcAft>
                          <a:spcPts val="1000"/>
                        </a:spcAft>
                      </a:pPr>
                      <a:r>
                        <a:rPr lang="fr-BE" sz="1700" b="1" dirty="0">
                          <a:solidFill>
                            <a:srgbClr val="006600"/>
                          </a:solidFill>
                          <a:latin typeface="+mn-lt"/>
                          <a:ea typeface="Times New Roman"/>
                          <a:cs typeface="Times New Roman"/>
                        </a:rPr>
                        <a:t> </a:t>
                      </a:r>
                      <a:r>
                        <a:rPr lang="fr-BE" sz="1800" b="1" kern="1200" dirty="0" smtClean="0">
                          <a:solidFill>
                            <a:srgbClr val="006600"/>
                          </a:solidFill>
                          <a:latin typeface="+mn-lt"/>
                          <a:ea typeface="+mn-ea"/>
                          <a:cs typeface="+mn-cs"/>
                        </a:rPr>
                        <a:t>Toute entreprise de plus de 50 salariés situées dans l’UE, qu’elles soient d’envergure nationale ou européenne</a:t>
                      </a:r>
                      <a:endParaRPr lang="fr-BE" sz="1800" b="1" dirty="0">
                        <a:solidFill>
                          <a:srgbClr val="00660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BE" sz="1000" dirty="0">
                        <a:latin typeface="Arial"/>
                        <a:ea typeface="Times New Roman"/>
                        <a:cs typeface="Times New Roman"/>
                      </a:endParaRPr>
                    </a:p>
                    <a:p>
                      <a:pPr algn="ctr">
                        <a:lnSpc>
                          <a:spcPct val="115000"/>
                        </a:lnSpc>
                        <a:spcAft>
                          <a:spcPts val="1000"/>
                        </a:spcAft>
                      </a:pPr>
                      <a:r>
                        <a:rPr lang="fr-BE" sz="1800" b="1" dirty="0">
                          <a:latin typeface="+mn-lt"/>
                          <a:ea typeface="Times New Roman"/>
                          <a:cs typeface="Times New Roman"/>
                        </a:rPr>
                        <a:t>Sociétés concernées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Bef>
                          <a:spcPts val="600"/>
                        </a:spcBef>
                        <a:spcAft>
                          <a:spcPts val="1000"/>
                        </a:spcAft>
                      </a:pPr>
                      <a:r>
                        <a:rPr lang="fr-BE" sz="1800" b="1" dirty="0" smtClean="0">
                          <a:solidFill>
                            <a:srgbClr val="006600"/>
                          </a:solidFill>
                          <a:latin typeface="+mn-lt"/>
                          <a:ea typeface="Times New Roman"/>
                          <a:cs typeface="Times New Roman"/>
                        </a:rPr>
                        <a:t>Entreprises </a:t>
                      </a:r>
                      <a:r>
                        <a:rPr lang="fr-BE" sz="1800" b="1" dirty="0">
                          <a:solidFill>
                            <a:srgbClr val="006600"/>
                          </a:solidFill>
                          <a:latin typeface="+mn-lt"/>
                          <a:ea typeface="Times New Roman"/>
                          <a:cs typeface="Times New Roman"/>
                        </a:rPr>
                        <a:t>de dimension </a:t>
                      </a:r>
                      <a:r>
                        <a:rPr lang="fr-BE" sz="1800" b="1" dirty="0" smtClean="0">
                          <a:solidFill>
                            <a:srgbClr val="006600"/>
                          </a:solidFill>
                          <a:latin typeface="+mn-lt"/>
                          <a:ea typeface="Times New Roman"/>
                          <a:cs typeface="Times New Roman"/>
                        </a:rPr>
                        <a:t>européenne </a:t>
                      </a:r>
                      <a:r>
                        <a:rPr lang="fr-BE" sz="1800" b="1" dirty="0">
                          <a:solidFill>
                            <a:srgbClr val="006600"/>
                          </a:solidFill>
                          <a:latin typeface="+mn-lt"/>
                          <a:ea typeface="Times New Roman"/>
                          <a:cs typeface="Times New Roman"/>
                        </a:rPr>
                        <a:t>qui veulent s’établir en SE / SCE </a:t>
                      </a:r>
                      <a:r>
                        <a:rPr lang="fr-BE" sz="1800" b="1" dirty="0" smtClean="0">
                          <a:solidFill>
                            <a:srgbClr val="006600"/>
                          </a:solidFill>
                          <a:latin typeface="+mn-lt"/>
                          <a:ea typeface="Times New Roman"/>
                          <a:cs typeface="Times New Roman"/>
                        </a:rPr>
                        <a:t>ayant </a:t>
                      </a:r>
                      <a:r>
                        <a:rPr lang="fr-BE" sz="1800" b="1" dirty="0">
                          <a:solidFill>
                            <a:srgbClr val="006600"/>
                          </a:solidFill>
                          <a:latin typeface="+mn-lt"/>
                          <a:ea typeface="Times New Roman"/>
                          <a:cs typeface="Times New Roman"/>
                        </a:rPr>
                        <a:t>un capital minimal de 120.000€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643">
                <a:tc>
                  <a:txBody>
                    <a:bodyPr/>
                    <a:lstStyle/>
                    <a:p>
                      <a:pPr>
                        <a:lnSpc>
                          <a:spcPct val="115000"/>
                        </a:lnSpc>
                        <a:spcAft>
                          <a:spcPts val="1000"/>
                        </a:spcAft>
                      </a:pPr>
                      <a:r>
                        <a:rPr lang="fr-BE" sz="1800" b="1" dirty="0">
                          <a:solidFill>
                            <a:srgbClr val="006600"/>
                          </a:solidFill>
                          <a:latin typeface="+mn-lt"/>
                          <a:ea typeface="Times New Roman"/>
                          <a:cs typeface="Times New Roman"/>
                        </a:rPr>
                        <a:t>Côté employé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BE" sz="1800" b="1" dirty="0">
                          <a:latin typeface="+mn-lt"/>
                          <a:ea typeface="Times New Roman"/>
                          <a:cs typeface="Times New Roman"/>
                        </a:rPr>
                        <a:t>Initiative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fr-BE" sz="1800" b="1" dirty="0">
                          <a:solidFill>
                            <a:srgbClr val="006600"/>
                          </a:solidFill>
                          <a:latin typeface="+mn-lt"/>
                          <a:ea typeface="Times New Roman"/>
                          <a:cs typeface="Times New Roman"/>
                        </a:rPr>
                        <a:t>Côté employeur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203">
                <a:tc>
                  <a:txBody>
                    <a:bodyPr/>
                    <a:lstStyle/>
                    <a:p>
                      <a:pPr>
                        <a:lnSpc>
                          <a:spcPct val="115000"/>
                        </a:lnSpc>
                        <a:spcAft>
                          <a:spcPts val="1000"/>
                        </a:spcAft>
                      </a:pPr>
                      <a:r>
                        <a:rPr lang="fr-BE" sz="1800" b="1" dirty="0">
                          <a:solidFill>
                            <a:srgbClr val="006600"/>
                          </a:solidFill>
                          <a:latin typeface="+mn-lt"/>
                          <a:ea typeface="Times New Roman"/>
                          <a:cs typeface="Times New Roman"/>
                        </a:rPr>
                        <a:t>Négociations entre direction et un organe spécial de négociation : </a:t>
                      </a:r>
                    </a:p>
                    <a:p>
                      <a:pPr>
                        <a:lnSpc>
                          <a:spcPct val="115000"/>
                        </a:lnSpc>
                        <a:spcAft>
                          <a:spcPts val="1000"/>
                        </a:spcAft>
                      </a:pPr>
                      <a:r>
                        <a:rPr lang="fr-BE" sz="1800" b="1" u="sng" dirty="0">
                          <a:solidFill>
                            <a:srgbClr val="006600"/>
                          </a:solidFill>
                          <a:latin typeface="+mn-lt"/>
                          <a:ea typeface="Times New Roman"/>
                          <a:cs typeface="Times New Roman"/>
                        </a:rPr>
                        <a:t>Accord sur des normes </a:t>
                      </a:r>
                      <a:r>
                        <a:rPr lang="fr-BE" sz="1800" b="1" u="sng" dirty="0" smtClean="0">
                          <a:solidFill>
                            <a:srgbClr val="006600"/>
                          </a:solidFill>
                          <a:latin typeface="+mn-lt"/>
                          <a:ea typeface="Times New Roman"/>
                          <a:cs typeface="Times New Roman"/>
                        </a:rPr>
                        <a:t>minimales</a:t>
                      </a:r>
                      <a:endParaRPr lang="fr-BE" sz="1800" b="1" dirty="0">
                        <a:solidFill>
                          <a:srgbClr val="00660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BE" sz="1000" dirty="0">
                        <a:latin typeface="Arial"/>
                        <a:ea typeface="Times New Roman"/>
                        <a:cs typeface="Times New Roman"/>
                      </a:endParaRPr>
                    </a:p>
                    <a:p>
                      <a:pPr algn="ctr">
                        <a:lnSpc>
                          <a:spcPct val="115000"/>
                        </a:lnSpc>
                        <a:spcAft>
                          <a:spcPts val="1000"/>
                        </a:spcAft>
                      </a:pPr>
                      <a:r>
                        <a:rPr lang="fr-BE" sz="1800" b="1" dirty="0">
                          <a:latin typeface="+mn-lt"/>
                          <a:ea typeface="Times New Roman"/>
                          <a:cs typeface="Times New Roman"/>
                        </a:rPr>
                        <a:t>Procédure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fr-BE" sz="1800" b="1" dirty="0">
                          <a:solidFill>
                            <a:srgbClr val="006600"/>
                          </a:solidFill>
                          <a:latin typeface="+mn-lt"/>
                          <a:ea typeface="Times New Roman"/>
                          <a:cs typeface="Times New Roman"/>
                        </a:rPr>
                        <a:t>Négociations entre direction et un organe spécial de négociation : </a:t>
                      </a:r>
                    </a:p>
                    <a:p>
                      <a:pPr>
                        <a:lnSpc>
                          <a:spcPct val="115000"/>
                        </a:lnSpc>
                        <a:spcAft>
                          <a:spcPts val="1000"/>
                        </a:spcAft>
                      </a:pPr>
                      <a:r>
                        <a:rPr lang="fr-BE" sz="1800" b="1" u="sng" dirty="0">
                          <a:solidFill>
                            <a:srgbClr val="006600"/>
                          </a:solidFill>
                          <a:latin typeface="+mn-lt"/>
                          <a:ea typeface="Times New Roman"/>
                          <a:cs typeface="Times New Roman"/>
                        </a:rPr>
                        <a:t>Accord sur des normes minimales</a:t>
                      </a:r>
                      <a:endParaRPr lang="fr-BE" sz="1800" b="1" dirty="0">
                        <a:solidFill>
                          <a:srgbClr val="00660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750">
                <a:tc>
                  <a:txBody>
                    <a:bodyPr/>
                    <a:lstStyle/>
                    <a:p>
                      <a:pPr>
                        <a:lnSpc>
                          <a:spcPct val="115000"/>
                        </a:lnSpc>
                        <a:spcAft>
                          <a:spcPts val="1000"/>
                        </a:spcAft>
                      </a:pPr>
                      <a:r>
                        <a:rPr lang="fr-BE" sz="1800" b="1" dirty="0">
                          <a:solidFill>
                            <a:srgbClr val="006600"/>
                          </a:solidFill>
                          <a:latin typeface="+mn-lt"/>
                          <a:ea typeface="Times New Roman"/>
                          <a:cs typeface="Times New Roman"/>
                        </a:rPr>
                        <a:t>3 ans maximum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BE" sz="1800" b="1" dirty="0">
                          <a:latin typeface="+mn-lt"/>
                          <a:ea typeface="Times New Roman"/>
                          <a:cs typeface="Times New Roman"/>
                        </a:rPr>
                        <a:t>Délai de négociation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fr-BE" sz="1800" b="1" dirty="0">
                          <a:solidFill>
                            <a:srgbClr val="006600"/>
                          </a:solidFill>
                          <a:latin typeface="+mn-lt"/>
                          <a:ea typeface="Times New Roman"/>
                          <a:cs typeface="Times New Roman"/>
                        </a:rPr>
                        <a:t>6 mois / 1 ans maximum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507">
                <a:tc>
                  <a:txBody>
                    <a:bodyPr/>
                    <a:lstStyle/>
                    <a:p>
                      <a:pPr>
                        <a:lnSpc>
                          <a:spcPct val="115000"/>
                        </a:lnSpc>
                        <a:spcAft>
                          <a:spcPts val="1000"/>
                        </a:spcAft>
                      </a:pPr>
                      <a:r>
                        <a:rPr lang="fr-BE" sz="1800" b="1" dirty="0">
                          <a:solidFill>
                            <a:srgbClr val="006600"/>
                          </a:solidFill>
                          <a:latin typeface="+mn-lt"/>
                          <a:ea typeface="Times New Roman"/>
                          <a:cs typeface="Times New Roman"/>
                        </a:rPr>
                        <a:t>Conseil européen d’entreprise :</a:t>
                      </a:r>
                      <a:r>
                        <a:rPr lang="fr-BE" sz="1800" b="1" u="sng" dirty="0">
                          <a:solidFill>
                            <a:srgbClr val="006600"/>
                          </a:solidFill>
                          <a:latin typeface="+mn-lt"/>
                          <a:ea typeface="Times New Roman"/>
                          <a:cs typeface="Times New Roman"/>
                        </a:rPr>
                        <a:t> </a:t>
                      </a:r>
                      <a:endParaRPr lang="fr-BE" sz="1800" b="1" dirty="0">
                        <a:solidFill>
                          <a:srgbClr val="006600"/>
                        </a:solidFill>
                        <a:latin typeface="+mn-lt"/>
                        <a:ea typeface="Times New Roman"/>
                        <a:cs typeface="Times New Roman"/>
                      </a:endParaRPr>
                    </a:p>
                    <a:p>
                      <a:pPr>
                        <a:lnSpc>
                          <a:spcPct val="115000"/>
                        </a:lnSpc>
                        <a:spcAft>
                          <a:spcPts val="1000"/>
                        </a:spcAft>
                      </a:pPr>
                      <a:r>
                        <a:rPr lang="fr-BE" sz="1800" b="1" dirty="0">
                          <a:solidFill>
                            <a:srgbClr val="006600"/>
                          </a:solidFill>
                          <a:latin typeface="+mn-lt"/>
                          <a:ea typeface="Times New Roman"/>
                          <a:cs typeface="Times New Roman"/>
                        </a:rPr>
                        <a:t>Droits d’informations transnationales et de consultation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BE" sz="1000" dirty="0">
                        <a:latin typeface="Arial"/>
                        <a:ea typeface="Times New Roman"/>
                        <a:cs typeface="Times New Roman"/>
                      </a:endParaRPr>
                    </a:p>
                    <a:p>
                      <a:pPr algn="ctr">
                        <a:lnSpc>
                          <a:spcPct val="115000"/>
                        </a:lnSpc>
                        <a:spcAft>
                          <a:spcPts val="1000"/>
                        </a:spcAft>
                      </a:pPr>
                      <a:r>
                        <a:rPr lang="fr-BE" sz="1800" b="1" dirty="0">
                          <a:latin typeface="+mn-lt"/>
                          <a:ea typeface="Times New Roman"/>
                          <a:cs typeface="Times New Roman"/>
                        </a:rPr>
                        <a:t>Droits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fr-BE" sz="1800" b="1" dirty="0">
                          <a:solidFill>
                            <a:srgbClr val="006600"/>
                          </a:solidFill>
                          <a:latin typeface="+mn-lt"/>
                          <a:ea typeface="Times New Roman"/>
                          <a:cs typeface="Times New Roman"/>
                        </a:rPr>
                        <a:t>« Conseil du travail de SE/SCE »</a:t>
                      </a:r>
                    </a:p>
                    <a:p>
                      <a:pPr>
                        <a:lnSpc>
                          <a:spcPct val="115000"/>
                        </a:lnSpc>
                        <a:spcAft>
                          <a:spcPts val="1000"/>
                        </a:spcAft>
                      </a:pPr>
                      <a:r>
                        <a:rPr lang="fr-BE" sz="1800" b="1" dirty="0">
                          <a:solidFill>
                            <a:srgbClr val="006600"/>
                          </a:solidFill>
                          <a:latin typeface="+mn-lt"/>
                          <a:ea typeface="Times New Roman"/>
                          <a:cs typeface="Times New Roman"/>
                        </a:rPr>
                        <a:t>Renforcement des droits d’informations transnationales et de consultation</a:t>
                      </a:r>
                    </a:p>
                    <a:p>
                      <a:pPr>
                        <a:lnSpc>
                          <a:spcPct val="115000"/>
                        </a:lnSpc>
                        <a:spcAft>
                          <a:spcPts val="1000"/>
                        </a:spcAft>
                      </a:pPr>
                      <a:r>
                        <a:rPr lang="fr-BE" sz="1800" b="1" dirty="0">
                          <a:solidFill>
                            <a:srgbClr val="006600"/>
                          </a:solidFill>
                          <a:latin typeface="+mn-lt"/>
                          <a:ea typeface="Times New Roman"/>
                          <a:cs typeface="Times New Roman"/>
                        </a:rPr>
                        <a:t>Droits de participation (au niveau de conseils de direction et/ou de surveillance)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4857760"/>
            <a:ext cx="8678768" cy="2246769"/>
          </a:xfrm>
          <a:prstGeom prst="rect">
            <a:avLst/>
          </a:prstGeom>
        </p:spPr>
        <p:txBody>
          <a:bodyPr wrap="square">
            <a:spAutoFit/>
          </a:bodyPr>
          <a:lstStyle/>
          <a:p>
            <a:pPr lvl="0" algn="just"/>
            <a:r>
              <a:rPr lang="fr-BE" sz="2000" b="1" dirty="0" smtClean="0">
                <a:solidFill>
                  <a:srgbClr val="006600"/>
                </a:solidFill>
              </a:rPr>
              <a:t>« consultation » : l'instauration d'un dialogue et l'échange de vues entre l'organe représentant les travailleurs et/ou les représentants des travailleurs et l'organe compétent de la SE, à un moment, d'une façon et avec un contenu qui permettent aux représentants des travailleurs, sur la base des informations fournies, d'exprimer un avis sur les mesures envisagées par l'organe compétent, qui pourra être pris en considération dans le cadre du processus décisionnel au sein de la SE;</a:t>
            </a:r>
          </a:p>
        </p:txBody>
      </p:sp>
      <p:sp>
        <p:nvSpPr>
          <p:cNvPr id="4" name="Rectangle 3"/>
          <p:cNvSpPr/>
          <p:nvPr/>
        </p:nvSpPr>
        <p:spPr>
          <a:xfrm>
            <a:off x="285720" y="142852"/>
            <a:ext cx="1162691" cy="430887"/>
          </a:xfrm>
          <a:prstGeom prst="rect">
            <a:avLst/>
          </a:prstGeom>
        </p:spPr>
        <p:txBody>
          <a:bodyPr wrap="none">
            <a:spAutoFit/>
          </a:bodyPr>
          <a:lstStyle/>
          <a:p>
            <a:r>
              <a:rPr lang="fr-FR" sz="2200" b="1" dirty="0" smtClean="0">
                <a:solidFill>
                  <a:srgbClr val="FF0000"/>
                </a:solidFill>
              </a:rPr>
              <a:t>Légende</a:t>
            </a:r>
            <a:endParaRPr lang="fr-BE" sz="2200" b="1" dirty="0">
              <a:solidFill>
                <a:srgbClr val="FF0000"/>
              </a:solidFill>
            </a:endParaRPr>
          </a:p>
        </p:txBody>
      </p:sp>
      <p:sp>
        <p:nvSpPr>
          <p:cNvPr id="5" name="Rectangle 4"/>
          <p:cNvSpPr/>
          <p:nvPr/>
        </p:nvSpPr>
        <p:spPr>
          <a:xfrm>
            <a:off x="285720" y="714356"/>
            <a:ext cx="4694811" cy="400110"/>
          </a:xfrm>
          <a:prstGeom prst="rect">
            <a:avLst/>
          </a:prstGeom>
        </p:spPr>
        <p:txBody>
          <a:bodyPr wrap="none">
            <a:spAutoFit/>
          </a:bodyPr>
          <a:lstStyle/>
          <a:p>
            <a:r>
              <a:rPr lang="fr-FR" sz="2000" b="1" dirty="0" smtClean="0"/>
              <a:t>Dans ce contexte, la directive entend par :</a:t>
            </a:r>
            <a:r>
              <a:rPr lang="fr-FR" dirty="0" smtClean="0"/>
              <a:t> </a:t>
            </a:r>
            <a:endParaRPr lang="fr-BE" dirty="0" smtClean="0"/>
          </a:p>
        </p:txBody>
      </p:sp>
      <p:sp>
        <p:nvSpPr>
          <p:cNvPr id="6" name="Rectangle 5"/>
          <p:cNvSpPr/>
          <p:nvPr/>
        </p:nvSpPr>
        <p:spPr>
          <a:xfrm>
            <a:off x="285720" y="1285860"/>
            <a:ext cx="8858280" cy="1015663"/>
          </a:xfrm>
          <a:prstGeom prst="rect">
            <a:avLst/>
          </a:prstGeom>
        </p:spPr>
        <p:txBody>
          <a:bodyPr wrap="square">
            <a:spAutoFit/>
          </a:bodyPr>
          <a:lstStyle/>
          <a:p>
            <a:pPr lvl="0" algn="just"/>
            <a:r>
              <a:rPr lang="fr-BE" sz="2000" b="1" dirty="0" smtClean="0">
                <a:solidFill>
                  <a:srgbClr val="006600"/>
                </a:solidFill>
              </a:rPr>
              <a:t>« Implication des travailleurs » : l'information, la consultation, la participation et tout autre mécanisme par lequel les représentants des travailleurs peuvent exercer une influence sur les décisions à prendre au sein de l'entreprise;</a:t>
            </a:r>
          </a:p>
        </p:txBody>
      </p:sp>
      <p:sp>
        <p:nvSpPr>
          <p:cNvPr id="7" name="Rectangle 6"/>
          <p:cNvSpPr/>
          <p:nvPr/>
        </p:nvSpPr>
        <p:spPr>
          <a:xfrm>
            <a:off x="285720" y="2263684"/>
            <a:ext cx="8858280" cy="2554545"/>
          </a:xfrm>
          <a:prstGeom prst="rect">
            <a:avLst/>
          </a:prstGeom>
        </p:spPr>
        <p:txBody>
          <a:bodyPr wrap="square">
            <a:spAutoFit/>
          </a:bodyPr>
          <a:lstStyle/>
          <a:p>
            <a:pPr lvl="0" algn="just"/>
            <a:r>
              <a:rPr lang="fr-BE" sz="2000" b="1" dirty="0" smtClean="0">
                <a:solidFill>
                  <a:srgbClr val="006600"/>
                </a:solidFill>
              </a:rPr>
              <a:t>« information » : le fait que l'organe représentant les travailleurs et/ou les représentants des travailleurs sont informés, par l'organe compétent de la SE, sur les questions qui concernent la SE elle-même et toute filiale ou tout établissement situé dans un autre État membre ou sur les questions qui excèdent les pouvoirs des instances de décision d'un État membre, cette information se faisant à un moment, d'une façon et avec un contenu qui permettent aux représentants des travailleurs d'évaluer en profondeur l'incidence éventuelle et, le cas échéant, de préparer des consultations avec l'organe compétent de la 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714620"/>
            <a:ext cx="8858280" cy="1938992"/>
          </a:xfrm>
          <a:prstGeom prst="rect">
            <a:avLst/>
          </a:prstGeom>
        </p:spPr>
        <p:txBody>
          <a:bodyPr wrap="square">
            <a:spAutoFit/>
          </a:bodyPr>
          <a:lstStyle/>
          <a:p>
            <a:pPr lvl="0" algn="just"/>
            <a:r>
              <a:rPr lang="fr-BE" sz="2000" b="1" dirty="0" smtClean="0">
                <a:solidFill>
                  <a:srgbClr val="006600"/>
                </a:solidFill>
              </a:rPr>
              <a:t>en exerçant leur droit de recommander la désignation d'une partie ou de l'ensemble des membres de l'organe de surveillance ou d'administration de la société et/ou de s'y opposer.</a:t>
            </a:r>
          </a:p>
          <a:p>
            <a:pPr algn="just"/>
            <a:r>
              <a:rPr lang="fr-BE" sz="2000" b="1" dirty="0" smtClean="0">
                <a:solidFill>
                  <a:srgbClr val="006600"/>
                </a:solidFill>
              </a:rPr>
              <a:t>La démarche prévue par la directive pour mettre en œuvre ce droit de participation des travailleurs dans les décisions de la SE prévoit d’abord la création d'un groupe spécial de négociation.  </a:t>
            </a:r>
          </a:p>
        </p:txBody>
      </p:sp>
      <p:sp>
        <p:nvSpPr>
          <p:cNvPr id="4" name="Rectangle 3"/>
          <p:cNvSpPr/>
          <p:nvPr/>
        </p:nvSpPr>
        <p:spPr>
          <a:xfrm>
            <a:off x="285720" y="142852"/>
            <a:ext cx="1162691" cy="430887"/>
          </a:xfrm>
          <a:prstGeom prst="rect">
            <a:avLst/>
          </a:prstGeom>
        </p:spPr>
        <p:txBody>
          <a:bodyPr wrap="none">
            <a:spAutoFit/>
          </a:bodyPr>
          <a:lstStyle/>
          <a:p>
            <a:r>
              <a:rPr lang="fr-FR" sz="2200" b="1" dirty="0" smtClean="0">
                <a:solidFill>
                  <a:srgbClr val="FF0000"/>
                </a:solidFill>
              </a:rPr>
              <a:t>Légende</a:t>
            </a:r>
            <a:endParaRPr lang="fr-BE" sz="2200" b="1" dirty="0">
              <a:solidFill>
                <a:srgbClr val="FF0000"/>
              </a:solidFill>
            </a:endParaRPr>
          </a:p>
        </p:txBody>
      </p:sp>
      <p:sp>
        <p:nvSpPr>
          <p:cNvPr id="5" name="Rectangle 4"/>
          <p:cNvSpPr/>
          <p:nvPr/>
        </p:nvSpPr>
        <p:spPr>
          <a:xfrm>
            <a:off x="285720" y="714356"/>
            <a:ext cx="4694811" cy="400110"/>
          </a:xfrm>
          <a:prstGeom prst="rect">
            <a:avLst/>
          </a:prstGeom>
        </p:spPr>
        <p:txBody>
          <a:bodyPr wrap="none">
            <a:spAutoFit/>
          </a:bodyPr>
          <a:lstStyle/>
          <a:p>
            <a:r>
              <a:rPr lang="fr-FR" sz="2000" b="1" dirty="0" smtClean="0"/>
              <a:t>Dans ce contexte, la directive entend par :</a:t>
            </a:r>
            <a:r>
              <a:rPr lang="fr-FR" dirty="0" smtClean="0"/>
              <a:t> </a:t>
            </a:r>
            <a:endParaRPr lang="fr-BE" dirty="0" smtClean="0"/>
          </a:p>
        </p:txBody>
      </p:sp>
      <p:sp>
        <p:nvSpPr>
          <p:cNvPr id="6" name="Rectangle 5"/>
          <p:cNvSpPr/>
          <p:nvPr/>
        </p:nvSpPr>
        <p:spPr>
          <a:xfrm>
            <a:off x="285720" y="1285860"/>
            <a:ext cx="8858280" cy="1323439"/>
          </a:xfrm>
          <a:prstGeom prst="rect">
            <a:avLst/>
          </a:prstGeom>
        </p:spPr>
        <p:txBody>
          <a:bodyPr wrap="square">
            <a:spAutoFit/>
          </a:bodyPr>
          <a:lstStyle/>
          <a:p>
            <a:pPr lvl="0"/>
            <a:r>
              <a:rPr lang="fr-BE" sz="2000" b="1" dirty="0" smtClean="0">
                <a:solidFill>
                  <a:srgbClr val="006600"/>
                </a:solidFill>
              </a:rPr>
              <a:t>« participation » : l'influence qu'a l'organe représentant les travailleurs et/ou les représentants des travailleurs sur les affaires d'une société:</a:t>
            </a:r>
          </a:p>
          <a:p>
            <a:pPr lvl="0" algn="just"/>
            <a:r>
              <a:rPr lang="fr-BE" sz="2000" b="1" dirty="0" smtClean="0">
                <a:solidFill>
                  <a:srgbClr val="006600"/>
                </a:solidFill>
              </a:rPr>
              <a:t>en exerçant leur droit d'élire ou de désigner certains membres de l'organe de surveillance ou d'administration de la société; ou</a:t>
            </a:r>
          </a:p>
        </p:txBody>
      </p:sp>
      <p:sp>
        <p:nvSpPr>
          <p:cNvPr id="8" name="Rectangle 7"/>
          <p:cNvSpPr/>
          <p:nvPr/>
        </p:nvSpPr>
        <p:spPr>
          <a:xfrm>
            <a:off x="2979421" y="5500702"/>
            <a:ext cx="3592843" cy="461665"/>
          </a:xfrm>
          <a:prstGeom prst="rect">
            <a:avLst/>
          </a:prstGeom>
        </p:spPr>
        <p:txBody>
          <a:bodyPr wrap="none">
            <a:spAutoFit/>
          </a:bodyPr>
          <a:lstStyle/>
          <a:p>
            <a:r>
              <a:rPr lang="fr-BE" sz="2400" b="1" dirty="0" smtClean="0"/>
              <a:t>Merci pour votre attention</a:t>
            </a:r>
            <a:endParaRPr lang="fr-B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1323439"/>
          </a:xfrm>
          <a:prstGeom prst="rect">
            <a:avLst/>
          </a:prstGeom>
        </p:spPr>
        <p:txBody>
          <a:bodyPr wrap="square">
            <a:spAutoFit/>
          </a:bodyPr>
          <a:lstStyle/>
          <a:p>
            <a:pPr algn="just"/>
            <a:r>
              <a:rPr lang="fr-BE" sz="2700" b="1" u="sng" dirty="0" smtClean="0">
                <a:solidFill>
                  <a:srgbClr val="006600"/>
                </a:solidFill>
              </a:rPr>
              <a:t>Modèle</a:t>
            </a:r>
            <a:r>
              <a:rPr lang="fr-BE" sz="2700" b="1" dirty="0" smtClean="0">
                <a:solidFill>
                  <a:srgbClr val="006600"/>
                </a:solidFill>
              </a:rPr>
              <a:t>: </a:t>
            </a:r>
            <a:r>
              <a:rPr lang="fr-BE" sz="3200" b="1" dirty="0" smtClean="0">
                <a:solidFill>
                  <a:srgbClr val="006600"/>
                </a:solidFill>
              </a:rPr>
              <a:t>cogestion </a:t>
            </a:r>
            <a:r>
              <a:rPr lang="fr-BE" sz="3200" b="1" dirty="0">
                <a:solidFill>
                  <a:srgbClr val="006600"/>
                </a:solidFill>
              </a:rPr>
              <a:t>paritaire </a:t>
            </a:r>
            <a:r>
              <a:rPr lang="fr-BE" sz="3200" b="1" dirty="0" smtClean="0">
                <a:solidFill>
                  <a:srgbClr val="006600"/>
                </a:solidFill>
              </a:rPr>
              <a:t>et droits des travailleurs</a:t>
            </a:r>
            <a:endParaRPr lang="fr-BE" sz="2700" b="1" dirty="0" smtClean="0">
              <a:solidFill>
                <a:srgbClr val="006600"/>
              </a:solidFill>
            </a:endParaRPr>
          </a:p>
          <a:p>
            <a:pPr algn="r"/>
            <a:r>
              <a:rPr lang="fr-BE" sz="2400" b="1" dirty="0" smtClean="0">
                <a:solidFill>
                  <a:srgbClr val="006600"/>
                </a:solidFill>
              </a:rPr>
              <a:t>information</a:t>
            </a:r>
            <a:r>
              <a:rPr lang="fr-BE" sz="2400" b="1" dirty="0">
                <a:solidFill>
                  <a:srgbClr val="006600"/>
                </a:solidFill>
              </a:rPr>
              <a:t>, </a:t>
            </a:r>
            <a:r>
              <a:rPr lang="fr-BE" sz="2400" b="1" dirty="0" smtClean="0">
                <a:solidFill>
                  <a:srgbClr val="006600"/>
                </a:solidFill>
              </a:rPr>
              <a:t>consultation </a:t>
            </a:r>
            <a:r>
              <a:rPr lang="fr-BE" sz="2400" b="1" dirty="0">
                <a:solidFill>
                  <a:srgbClr val="006600"/>
                </a:solidFill>
              </a:rPr>
              <a:t>et </a:t>
            </a:r>
            <a:r>
              <a:rPr lang="fr-BE" sz="2400" b="1" dirty="0" smtClean="0">
                <a:solidFill>
                  <a:srgbClr val="006600"/>
                </a:solidFill>
              </a:rPr>
              <a:t>concertation </a:t>
            </a:r>
          </a:p>
          <a:p>
            <a:pPr algn="r"/>
            <a:r>
              <a:rPr lang="fr-BE" sz="2400" b="1" dirty="0" smtClean="0">
                <a:solidFill>
                  <a:srgbClr val="006600"/>
                </a:solidFill>
              </a:rPr>
              <a:t>niveau production</a:t>
            </a:r>
            <a:r>
              <a:rPr lang="fr-BE" sz="2400" b="1" dirty="0">
                <a:solidFill>
                  <a:srgbClr val="006600"/>
                </a:solidFill>
              </a:rPr>
              <a:t>, </a:t>
            </a:r>
            <a:r>
              <a:rPr lang="fr-BE" sz="2400" b="1" dirty="0" smtClean="0">
                <a:solidFill>
                  <a:srgbClr val="006600"/>
                </a:solidFill>
              </a:rPr>
              <a:t>conseils </a:t>
            </a:r>
            <a:r>
              <a:rPr lang="fr-BE" sz="2400" b="1" dirty="0">
                <a:solidFill>
                  <a:srgbClr val="006600"/>
                </a:solidFill>
              </a:rPr>
              <a:t>du travail ou </a:t>
            </a:r>
            <a:r>
              <a:rPr lang="fr-BE" sz="2400" b="1" dirty="0" smtClean="0">
                <a:solidFill>
                  <a:srgbClr val="006600"/>
                </a:solidFill>
              </a:rPr>
              <a:t>syndicats</a:t>
            </a:r>
            <a:endParaRPr lang="fr-BE" sz="2400" b="1" dirty="0">
              <a:solidFill>
                <a:srgbClr val="006600"/>
              </a:solidFill>
            </a:endParaRPr>
          </a:p>
        </p:txBody>
      </p:sp>
      <p:sp>
        <p:nvSpPr>
          <p:cNvPr id="5" name="Rectangle 4"/>
          <p:cNvSpPr/>
          <p:nvPr/>
        </p:nvSpPr>
        <p:spPr>
          <a:xfrm>
            <a:off x="0" y="1428736"/>
            <a:ext cx="9144000" cy="523220"/>
          </a:xfrm>
          <a:prstGeom prst="rect">
            <a:avLst/>
          </a:prstGeom>
        </p:spPr>
        <p:txBody>
          <a:bodyPr wrap="square">
            <a:spAutoFit/>
          </a:bodyPr>
          <a:lstStyle/>
          <a:p>
            <a:pPr algn="r"/>
            <a:r>
              <a:rPr lang="fr-BE" sz="2800" b="1" dirty="0" smtClean="0"/>
              <a:t>Modèle européen, tous </a:t>
            </a:r>
            <a:r>
              <a:rPr lang="fr-BE" sz="2800" b="1" dirty="0"/>
              <a:t>les aspects de </a:t>
            </a:r>
            <a:r>
              <a:rPr lang="fr-BE" sz="2800" b="1" dirty="0" smtClean="0"/>
              <a:t>l’économie</a:t>
            </a:r>
            <a:endParaRPr lang="fr-BE" sz="2800" b="1" dirty="0"/>
          </a:p>
        </p:txBody>
      </p:sp>
      <p:sp>
        <p:nvSpPr>
          <p:cNvPr id="6" name="Rectangle 5"/>
          <p:cNvSpPr/>
          <p:nvPr/>
        </p:nvSpPr>
        <p:spPr>
          <a:xfrm>
            <a:off x="0" y="3512296"/>
            <a:ext cx="3286116" cy="1569660"/>
          </a:xfrm>
          <a:prstGeom prst="rect">
            <a:avLst/>
          </a:prstGeom>
        </p:spPr>
        <p:txBody>
          <a:bodyPr wrap="square">
            <a:spAutoFit/>
          </a:bodyPr>
          <a:lstStyle/>
          <a:p>
            <a:r>
              <a:rPr lang="fr-BE" sz="2400" b="1" u="sng" dirty="0" smtClean="0"/>
              <a:t>Grèves nationales</a:t>
            </a:r>
            <a:r>
              <a:rPr lang="fr-BE" sz="2400" b="1" dirty="0" smtClean="0"/>
              <a:t>: </a:t>
            </a:r>
          </a:p>
          <a:p>
            <a:endParaRPr lang="fr-BE" sz="2400" b="1" dirty="0" smtClean="0"/>
          </a:p>
          <a:p>
            <a:pPr>
              <a:buFont typeface="Arial" pitchFamily="34" charset="0"/>
              <a:buChar char="•"/>
            </a:pPr>
            <a:r>
              <a:rPr lang="fr-BE" sz="2400" b="1" dirty="0" smtClean="0"/>
              <a:t>droit de participation des travailleurs</a:t>
            </a:r>
            <a:endParaRPr lang="fr-BE" sz="2400" b="1" dirty="0"/>
          </a:p>
        </p:txBody>
      </p:sp>
      <p:pic>
        <p:nvPicPr>
          <p:cNvPr id="8" name="Image 7" descr="greeve_renault_billancourt__17133948_0.jpg"/>
          <p:cNvPicPr>
            <a:picLocks noChangeAspect="1"/>
          </p:cNvPicPr>
          <p:nvPr/>
        </p:nvPicPr>
        <p:blipFill>
          <a:blip r:embed="rId2"/>
          <a:stretch>
            <a:fillRect/>
          </a:stretch>
        </p:blipFill>
        <p:spPr>
          <a:xfrm>
            <a:off x="3167371" y="2214554"/>
            <a:ext cx="5905224" cy="3857652"/>
          </a:xfrm>
          <a:prstGeom prst="rect">
            <a:avLst/>
          </a:prstGeom>
        </p:spPr>
      </p:pic>
      <p:sp>
        <p:nvSpPr>
          <p:cNvPr id="7" name="Flèche droite 6"/>
          <p:cNvSpPr/>
          <p:nvPr/>
        </p:nvSpPr>
        <p:spPr>
          <a:xfrm>
            <a:off x="714348" y="1571612"/>
            <a:ext cx="85725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531"/>
            <a:ext cx="9144000" cy="1323439"/>
          </a:xfrm>
          <a:prstGeom prst="rect">
            <a:avLst/>
          </a:prstGeom>
        </p:spPr>
        <p:txBody>
          <a:bodyPr wrap="square">
            <a:spAutoFit/>
          </a:bodyPr>
          <a:lstStyle/>
          <a:p>
            <a:pPr algn="ctr"/>
            <a:r>
              <a:rPr lang="fr-BE" sz="2000" b="1" u="sng" dirty="0" smtClean="0">
                <a:solidFill>
                  <a:srgbClr val="FF0000"/>
                </a:solidFill>
              </a:rPr>
              <a:t>Mise en œuvre d’un modèle unique</a:t>
            </a:r>
          </a:p>
          <a:p>
            <a:pPr marL="342900" indent="-342900" algn="just">
              <a:buFont typeface="Wingdings" panose="05000000000000000000" pitchFamily="2" charset="2"/>
              <a:buChar char="à"/>
            </a:pPr>
            <a:r>
              <a:rPr lang="fr-BE" sz="2000" b="1" dirty="0" smtClean="0">
                <a:solidFill>
                  <a:srgbClr val="FF0000"/>
                </a:solidFill>
              </a:rPr>
              <a:t>« intégration européenne » des systèmes nationaux </a:t>
            </a:r>
          </a:p>
          <a:p>
            <a:pPr algn="ctr"/>
            <a:r>
              <a:rPr lang="fr-BE" sz="2000" b="1" dirty="0">
                <a:solidFill>
                  <a:srgbClr val="FF0000"/>
                </a:solidFill>
              </a:rPr>
              <a:t> </a:t>
            </a:r>
            <a:r>
              <a:rPr lang="fr-BE" sz="2000" b="1" dirty="0" smtClean="0">
                <a:solidFill>
                  <a:srgbClr val="FF0000"/>
                </a:solidFill>
              </a:rPr>
              <a:t>                        &amp;</a:t>
            </a:r>
          </a:p>
          <a:p>
            <a:pPr marL="342900" indent="-342900" algn="just">
              <a:buFont typeface="Wingdings" panose="05000000000000000000" pitchFamily="2" charset="2"/>
              <a:buChar char="à"/>
            </a:pPr>
            <a:r>
              <a:rPr lang="fr-BE" sz="2000" b="1" dirty="0" smtClean="0">
                <a:solidFill>
                  <a:srgbClr val="FF0000"/>
                </a:solidFill>
              </a:rPr>
              <a:t>citoyenneté industrielle européenne en dehors de la concurrence économique.</a:t>
            </a:r>
            <a:endParaRPr lang="fr-BE" sz="2000" b="1" dirty="0">
              <a:solidFill>
                <a:srgbClr val="FF0000"/>
              </a:solidFill>
            </a:endParaRPr>
          </a:p>
        </p:txBody>
      </p:sp>
      <p:sp>
        <p:nvSpPr>
          <p:cNvPr id="4" name="Rectangle 3"/>
          <p:cNvSpPr/>
          <p:nvPr/>
        </p:nvSpPr>
        <p:spPr>
          <a:xfrm>
            <a:off x="305441" y="5477534"/>
            <a:ext cx="8858248" cy="1015663"/>
          </a:xfrm>
          <a:prstGeom prst="rect">
            <a:avLst/>
          </a:prstGeom>
        </p:spPr>
        <p:txBody>
          <a:bodyPr wrap="square">
            <a:spAutoFit/>
          </a:bodyPr>
          <a:lstStyle/>
          <a:p>
            <a:r>
              <a:rPr lang="fr-FR" sz="2000" b="1" u="sng" dirty="0" smtClean="0">
                <a:solidFill>
                  <a:srgbClr val="006600"/>
                </a:solidFill>
              </a:rPr>
              <a:t>Le projet: </a:t>
            </a:r>
          </a:p>
          <a:p>
            <a:r>
              <a:rPr lang="fr-FR" sz="2000" b="1" dirty="0" smtClean="0">
                <a:solidFill>
                  <a:srgbClr val="006600"/>
                </a:solidFill>
              </a:rPr>
              <a:t>Communautarisation des </a:t>
            </a:r>
            <a:r>
              <a:rPr lang="fr-FR" sz="2000" b="1" dirty="0">
                <a:solidFill>
                  <a:srgbClr val="006600"/>
                </a:solidFill>
              </a:rPr>
              <a:t>droits de participation des travailleurs et </a:t>
            </a:r>
            <a:r>
              <a:rPr lang="fr-FR" sz="2000" b="1" dirty="0" smtClean="0">
                <a:solidFill>
                  <a:srgbClr val="006600"/>
                </a:solidFill>
              </a:rPr>
              <a:t>des </a:t>
            </a:r>
            <a:r>
              <a:rPr lang="fr-FR" sz="2000" b="1" dirty="0">
                <a:solidFill>
                  <a:srgbClr val="006600"/>
                </a:solidFill>
              </a:rPr>
              <a:t>droits des sociétés </a:t>
            </a:r>
            <a:r>
              <a:rPr lang="fr-FR" sz="2000" b="1" dirty="0" smtClean="0">
                <a:solidFill>
                  <a:srgbClr val="006600"/>
                </a:solidFill>
              </a:rPr>
              <a:t>anonymes.</a:t>
            </a:r>
            <a:endParaRPr lang="fr-BE" sz="2000" b="1" dirty="0">
              <a:solidFill>
                <a:srgbClr val="006600"/>
              </a:solidFill>
            </a:endParaRPr>
          </a:p>
        </p:txBody>
      </p:sp>
      <p:pic>
        <p:nvPicPr>
          <p:cNvPr id="5" name="Image 4" descr="PHOec797476-3b2f-11e3-b70d-90520301a7cb-805x453.jpg"/>
          <p:cNvPicPr>
            <a:picLocks noChangeAspect="1"/>
          </p:cNvPicPr>
          <p:nvPr/>
        </p:nvPicPr>
        <p:blipFill>
          <a:blip r:embed="rId2"/>
          <a:stretch>
            <a:fillRect/>
          </a:stretch>
        </p:blipFill>
        <p:spPr>
          <a:xfrm>
            <a:off x="940581" y="1390497"/>
            <a:ext cx="7262837" cy="4087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89" y="1595543"/>
            <a:ext cx="9144000" cy="1323439"/>
          </a:xfrm>
          <a:prstGeom prst="rect">
            <a:avLst/>
          </a:prstGeom>
        </p:spPr>
        <p:txBody>
          <a:bodyPr wrap="square">
            <a:spAutoFit/>
          </a:bodyPr>
          <a:lstStyle/>
          <a:p>
            <a:pPr marL="457200" lvl="0" indent="-457200">
              <a:buAutoNum type="arabicParenR"/>
            </a:pPr>
            <a:r>
              <a:rPr lang="fr-BE" sz="2000" b="1" dirty="0" smtClean="0">
                <a:solidFill>
                  <a:srgbClr val="006600"/>
                </a:solidFill>
              </a:rPr>
              <a:t>Les règles nationales = restrictions à la liberté d’établissement.</a:t>
            </a:r>
          </a:p>
          <a:p>
            <a:pPr lvl="0"/>
            <a:endParaRPr lang="fr-BE" sz="2000" b="1" dirty="0">
              <a:solidFill>
                <a:srgbClr val="006600"/>
              </a:solidFill>
            </a:endParaRPr>
          </a:p>
          <a:p>
            <a:pPr lvl="0"/>
            <a:r>
              <a:rPr lang="fr-BE" sz="2000" b="1" u="sng" dirty="0" smtClean="0">
                <a:solidFill>
                  <a:srgbClr val="006600"/>
                </a:solidFill>
              </a:rPr>
              <a:t>Idée</a:t>
            </a:r>
            <a:r>
              <a:rPr lang="fr-BE" sz="2000" b="1" dirty="0" smtClean="0">
                <a:solidFill>
                  <a:srgbClr val="006600"/>
                </a:solidFill>
              </a:rPr>
              <a:t>: Faciliter l’établissement des entreprises et l’accès des travailleurs aux organes de gestion et de surveillance dans d’autres Etats membre.</a:t>
            </a:r>
            <a:endParaRPr lang="fr-BE" sz="2000" b="1" dirty="0">
              <a:solidFill>
                <a:srgbClr val="006600"/>
              </a:solidFill>
            </a:endParaRPr>
          </a:p>
        </p:txBody>
      </p:sp>
      <p:sp>
        <p:nvSpPr>
          <p:cNvPr id="3" name="Rectangle 2"/>
          <p:cNvSpPr/>
          <p:nvPr/>
        </p:nvSpPr>
        <p:spPr>
          <a:xfrm>
            <a:off x="96389" y="510622"/>
            <a:ext cx="9144000" cy="430887"/>
          </a:xfrm>
          <a:prstGeom prst="rect">
            <a:avLst/>
          </a:prstGeom>
        </p:spPr>
        <p:txBody>
          <a:bodyPr wrap="square">
            <a:spAutoFit/>
          </a:bodyPr>
          <a:lstStyle/>
          <a:p>
            <a:r>
              <a:rPr lang="fr-FR" sz="2200" b="1" dirty="0" smtClean="0"/>
              <a:t>Dans ce contexte, la Commission européenne partait de deux constats :</a:t>
            </a:r>
            <a:endParaRPr lang="fr-BE" sz="2200" b="1" dirty="0"/>
          </a:p>
        </p:txBody>
      </p:sp>
      <p:sp>
        <p:nvSpPr>
          <p:cNvPr id="4" name="Rectangle 3"/>
          <p:cNvSpPr/>
          <p:nvPr/>
        </p:nvSpPr>
        <p:spPr>
          <a:xfrm>
            <a:off x="-9444" y="3573016"/>
            <a:ext cx="9144000" cy="1323439"/>
          </a:xfrm>
          <a:prstGeom prst="rect">
            <a:avLst/>
          </a:prstGeom>
        </p:spPr>
        <p:txBody>
          <a:bodyPr wrap="square">
            <a:spAutoFit/>
          </a:bodyPr>
          <a:lstStyle/>
          <a:p>
            <a:pPr marL="269875" lvl="0" indent="-269875"/>
            <a:r>
              <a:rPr lang="fr-BE" sz="2000" b="1" dirty="0" smtClean="0">
                <a:solidFill>
                  <a:srgbClr val="006600"/>
                </a:solidFill>
              </a:rPr>
              <a:t>2) Système de reconnaissance national = Multiple incorporation des différents droits nationaux par les sociétés anonymes.</a:t>
            </a:r>
          </a:p>
          <a:p>
            <a:pPr marL="269875" lvl="0" indent="-269875"/>
            <a:endParaRPr lang="fr-BE" sz="2000" b="1" dirty="0" smtClean="0">
              <a:solidFill>
                <a:srgbClr val="006600"/>
              </a:solidFill>
            </a:endParaRPr>
          </a:p>
          <a:p>
            <a:pPr marL="269875" lvl="0" indent="-269875"/>
            <a:r>
              <a:rPr lang="fr-BE" sz="2000" b="1" dirty="0" smtClean="0">
                <a:solidFill>
                  <a:srgbClr val="006600"/>
                </a:solidFill>
              </a:rPr>
              <a:t> </a:t>
            </a:r>
            <a:r>
              <a:rPr lang="fr-BE" sz="2000" b="1" u="sng" dirty="0" smtClean="0">
                <a:solidFill>
                  <a:srgbClr val="006600"/>
                </a:solidFill>
              </a:rPr>
              <a:t>Idée</a:t>
            </a:r>
            <a:r>
              <a:rPr lang="fr-BE" sz="2000" b="1" dirty="0" smtClean="0">
                <a:solidFill>
                  <a:srgbClr val="006600"/>
                </a:solidFill>
              </a:rPr>
              <a:t>: Harmonisation via une sorte de « European </a:t>
            </a:r>
            <a:r>
              <a:rPr lang="fr-BE" sz="2000" b="1" dirty="0" err="1" smtClean="0">
                <a:solidFill>
                  <a:srgbClr val="006600"/>
                </a:solidFill>
              </a:rPr>
              <a:t>Company</a:t>
            </a:r>
            <a:r>
              <a:rPr lang="fr-BE" sz="2000" b="1" dirty="0" smtClean="0">
                <a:solidFill>
                  <a:srgbClr val="006600"/>
                </a:solidFill>
              </a:rPr>
              <a:t> », ou </a:t>
            </a:r>
            <a:r>
              <a:rPr lang="fr-BE" sz="2000" b="1" i="1" dirty="0" err="1" smtClean="0">
                <a:solidFill>
                  <a:srgbClr val="006600"/>
                </a:solidFill>
              </a:rPr>
              <a:t>Societas</a:t>
            </a:r>
            <a:r>
              <a:rPr lang="fr-BE" sz="2000" b="1" i="1" dirty="0" smtClean="0">
                <a:solidFill>
                  <a:srgbClr val="006600"/>
                </a:solidFill>
              </a:rPr>
              <a:t> </a:t>
            </a:r>
            <a:r>
              <a:rPr lang="fr-BE" sz="2000" b="1" i="1" dirty="0" err="1" smtClean="0">
                <a:solidFill>
                  <a:srgbClr val="006600"/>
                </a:solidFill>
              </a:rPr>
              <a:t>Europea</a:t>
            </a:r>
            <a:r>
              <a:rPr lang="fr-BE" sz="2000" b="1" dirty="0">
                <a:solidFill>
                  <a:srgbClr val="0066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4425"/>
            <a:ext cx="9144000" cy="707886"/>
          </a:xfrm>
          <a:prstGeom prst="rect">
            <a:avLst/>
          </a:prstGeom>
        </p:spPr>
        <p:txBody>
          <a:bodyPr wrap="square">
            <a:spAutoFit/>
          </a:bodyPr>
          <a:lstStyle/>
          <a:p>
            <a:r>
              <a:rPr lang="fr-BE" sz="2000" b="1" dirty="0" smtClean="0">
                <a:solidFill>
                  <a:srgbClr val="006600"/>
                </a:solidFill>
              </a:rPr>
              <a:t>Constat n°1 </a:t>
            </a:r>
            <a:r>
              <a:rPr lang="fr-BE" sz="2000" b="1" dirty="0" smtClean="0">
                <a:solidFill>
                  <a:srgbClr val="006600"/>
                </a:solidFill>
                <a:sym typeface="Wingdings" panose="05000000000000000000" pitchFamily="2" charset="2"/>
              </a:rPr>
              <a:t></a:t>
            </a:r>
            <a:r>
              <a:rPr lang="fr-BE" sz="2000" b="1" dirty="0" smtClean="0">
                <a:solidFill>
                  <a:srgbClr val="006600"/>
                </a:solidFill>
              </a:rPr>
              <a:t> Mandat d'harmonisation </a:t>
            </a:r>
            <a:r>
              <a:rPr lang="fr-BE" sz="2000" b="1" dirty="0">
                <a:solidFill>
                  <a:srgbClr val="006600"/>
                </a:solidFill>
              </a:rPr>
              <a:t>des systèmes nationaux dans des domaines concernés par les droits de participation des </a:t>
            </a:r>
            <a:r>
              <a:rPr lang="fr-BE" sz="2000" b="1" dirty="0" smtClean="0">
                <a:solidFill>
                  <a:srgbClr val="006600"/>
                </a:solidFill>
              </a:rPr>
              <a:t>travailleurs pour la CE.</a:t>
            </a:r>
            <a:endParaRPr lang="fr-BE" sz="2000" b="1" dirty="0">
              <a:solidFill>
                <a:srgbClr val="006600"/>
              </a:solidFill>
            </a:endParaRPr>
          </a:p>
        </p:txBody>
      </p:sp>
      <p:sp>
        <p:nvSpPr>
          <p:cNvPr id="3" name="Rectangle 2"/>
          <p:cNvSpPr/>
          <p:nvPr/>
        </p:nvSpPr>
        <p:spPr>
          <a:xfrm>
            <a:off x="0" y="2089537"/>
            <a:ext cx="9144000" cy="707886"/>
          </a:xfrm>
          <a:prstGeom prst="rect">
            <a:avLst/>
          </a:prstGeom>
        </p:spPr>
        <p:txBody>
          <a:bodyPr wrap="square">
            <a:spAutoFit/>
          </a:bodyPr>
          <a:lstStyle/>
          <a:p>
            <a:r>
              <a:rPr lang="fr-BE" sz="2000" b="1" dirty="0" smtClean="0">
                <a:solidFill>
                  <a:srgbClr val="006600"/>
                </a:solidFill>
              </a:rPr>
              <a:t>Constat n°2 </a:t>
            </a:r>
            <a:r>
              <a:rPr lang="fr-BE" sz="2000" b="1" dirty="0" smtClean="0">
                <a:solidFill>
                  <a:srgbClr val="006600"/>
                </a:solidFill>
                <a:sym typeface="Wingdings" panose="05000000000000000000" pitchFamily="2" charset="2"/>
              </a:rPr>
              <a:t> </a:t>
            </a:r>
            <a:r>
              <a:rPr lang="fr-BE" sz="2000" b="1" dirty="0" smtClean="0">
                <a:solidFill>
                  <a:srgbClr val="006600"/>
                </a:solidFill>
              </a:rPr>
              <a:t>Proposition d’un </a:t>
            </a:r>
            <a:r>
              <a:rPr lang="fr-BE" sz="2000" b="1" i="1" dirty="0">
                <a:solidFill>
                  <a:srgbClr val="006600"/>
                </a:solidFill>
              </a:rPr>
              <a:t>statut de société </a:t>
            </a:r>
            <a:r>
              <a:rPr lang="fr-BE" sz="2000" b="1" i="1" dirty="0" smtClean="0">
                <a:solidFill>
                  <a:srgbClr val="006600"/>
                </a:solidFill>
              </a:rPr>
              <a:t>européenne</a:t>
            </a:r>
            <a:r>
              <a:rPr lang="fr-BE" sz="2000" b="1" dirty="0">
                <a:solidFill>
                  <a:srgbClr val="006600"/>
                </a:solidFill>
              </a:rPr>
              <a:t> </a:t>
            </a:r>
            <a:r>
              <a:rPr lang="fr-BE" sz="2000" b="1" dirty="0" smtClean="0">
                <a:solidFill>
                  <a:srgbClr val="006600"/>
                </a:solidFill>
              </a:rPr>
              <a:t>(activités dans au moins deux Etats membres).</a:t>
            </a:r>
            <a:endParaRPr lang="fr-BE" sz="2000" b="1" dirty="0">
              <a:solidFill>
                <a:srgbClr val="006600"/>
              </a:solidFill>
            </a:endParaRPr>
          </a:p>
        </p:txBody>
      </p:sp>
      <p:sp>
        <p:nvSpPr>
          <p:cNvPr id="4" name="Rectangle 3"/>
          <p:cNvSpPr/>
          <p:nvPr/>
        </p:nvSpPr>
        <p:spPr>
          <a:xfrm>
            <a:off x="-24652" y="3029700"/>
            <a:ext cx="4000496" cy="1938992"/>
          </a:xfrm>
          <a:prstGeom prst="rect">
            <a:avLst/>
          </a:prstGeom>
        </p:spPr>
        <p:txBody>
          <a:bodyPr wrap="square">
            <a:spAutoFit/>
          </a:bodyPr>
          <a:lstStyle/>
          <a:p>
            <a:pPr marL="342900" indent="-342900" algn="just">
              <a:buFont typeface="Wingdings" panose="05000000000000000000" pitchFamily="2" charset="2"/>
              <a:buChar char="à"/>
            </a:pPr>
            <a:r>
              <a:rPr lang="fr-BE" sz="2000" b="1" dirty="0" smtClean="0">
                <a:solidFill>
                  <a:srgbClr val="FF0000"/>
                </a:solidFill>
                <a:sym typeface="Wingdings" panose="05000000000000000000" pitchFamily="2" charset="2"/>
              </a:rPr>
              <a:t>Plusieurs directives</a:t>
            </a:r>
            <a:r>
              <a:rPr lang="fr-BE" sz="2000" b="1" dirty="0" smtClean="0">
                <a:solidFill>
                  <a:srgbClr val="FF0000"/>
                </a:solidFill>
              </a:rPr>
              <a:t>.</a:t>
            </a:r>
          </a:p>
          <a:p>
            <a:pPr algn="just"/>
            <a:endParaRPr lang="fr-BE" sz="2000" b="1" dirty="0" smtClean="0">
              <a:solidFill>
                <a:srgbClr val="FF0000"/>
              </a:solidFill>
            </a:endParaRPr>
          </a:p>
          <a:p>
            <a:pPr marL="342900" indent="-342900" algn="just">
              <a:buFont typeface="Wingdings" panose="05000000000000000000" pitchFamily="2" charset="2"/>
              <a:buChar char="à"/>
            </a:pPr>
            <a:r>
              <a:rPr lang="fr-BE" sz="2000" b="1" dirty="0" smtClean="0">
                <a:solidFill>
                  <a:srgbClr val="FF0000"/>
                </a:solidFill>
              </a:rPr>
              <a:t> La </a:t>
            </a:r>
            <a:r>
              <a:rPr lang="fr-BE" sz="2000" b="1" i="1" dirty="0">
                <a:solidFill>
                  <a:srgbClr val="FF0000"/>
                </a:solidFill>
              </a:rPr>
              <a:t>« cinquième directive </a:t>
            </a:r>
            <a:r>
              <a:rPr lang="fr-BE" sz="2000" b="1" i="1" dirty="0" smtClean="0">
                <a:solidFill>
                  <a:srgbClr val="FF0000"/>
                </a:solidFill>
              </a:rPr>
              <a:t>» (197</a:t>
            </a:r>
            <a:r>
              <a:rPr lang="fr-BE" sz="2000" b="1" dirty="0" smtClean="0">
                <a:solidFill>
                  <a:srgbClr val="FF0000"/>
                </a:solidFill>
              </a:rPr>
              <a:t>2) </a:t>
            </a:r>
            <a:r>
              <a:rPr lang="fr-BE" sz="2000" b="1" dirty="0">
                <a:solidFill>
                  <a:srgbClr val="FF0000"/>
                </a:solidFill>
              </a:rPr>
              <a:t>– </a:t>
            </a:r>
            <a:r>
              <a:rPr lang="fr-BE" sz="2000" b="1" dirty="0" smtClean="0">
                <a:solidFill>
                  <a:srgbClr val="FF0000"/>
                </a:solidFill>
              </a:rPr>
              <a:t>structure </a:t>
            </a:r>
            <a:r>
              <a:rPr lang="fr-BE" sz="2000" b="1" dirty="0">
                <a:solidFill>
                  <a:srgbClr val="FF0000"/>
                </a:solidFill>
              </a:rPr>
              <a:t>d</a:t>
            </a:r>
            <a:r>
              <a:rPr lang="fr-BE" sz="2000" b="1" dirty="0" smtClean="0">
                <a:solidFill>
                  <a:srgbClr val="FF0000"/>
                </a:solidFill>
              </a:rPr>
              <a:t>es </a:t>
            </a:r>
            <a:r>
              <a:rPr lang="fr-BE" sz="2000" b="1" dirty="0">
                <a:solidFill>
                  <a:srgbClr val="FF0000"/>
                </a:solidFill>
              </a:rPr>
              <a:t>organes des sociétés </a:t>
            </a:r>
            <a:r>
              <a:rPr lang="fr-BE" sz="2000" b="1" dirty="0" smtClean="0">
                <a:solidFill>
                  <a:srgbClr val="FF0000"/>
                </a:solidFill>
              </a:rPr>
              <a:t>anonymes, de leurs </a:t>
            </a:r>
            <a:r>
              <a:rPr lang="fr-BE" sz="2000" b="1" dirty="0">
                <a:solidFill>
                  <a:srgbClr val="FF0000"/>
                </a:solidFill>
              </a:rPr>
              <a:t>pouvoirs et obligations</a:t>
            </a:r>
          </a:p>
        </p:txBody>
      </p:sp>
      <p:pic>
        <p:nvPicPr>
          <p:cNvPr id="5" name="Image 4" descr="Solvey.png"/>
          <p:cNvPicPr>
            <a:picLocks noChangeAspect="1"/>
          </p:cNvPicPr>
          <p:nvPr/>
        </p:nvPicPr>
        <p:blipFill>
          <a:blip r:embed="rId2"/>
          <a:stretch>
            <a:fillRect/>
          </a:stretch>
        </p:blipFill>
        <p:spPr>
          <a:xfrm>
            <a:off x="4355976" y="2924944"/>
            <a:ext cx="4619299" cy="3071834"/>
          </a:xfrm>
          <a:prstGeom prst="rect">
            <a:avLst/>
          </a:prstGeom>
        </p:spPr>
      </p:pic>
      <p:sp>
        <p:nvSpPr>
          <p:cNvPr id="6" name="ZoneTexte 5"/>
          <p:cNvSpPr txBox="1"/>
          <p:nvPr/>
        </p:nvSpPr>
        <p:spPr>
          <a:xfrm>
            <a:off x="1331640" y="325636"/>
            <a:ext cx="5832648" cy="400110"/>
          </a:xfrm>
          <a:prstGeom prst="rect">
            <a:avLst/>
          </a:prstGeom>
          <a:noFill/>
          <a:ln>
            <a:solidFill>
              <a:schemeClr val="bg1"/>
            </a:solidFill>
          </a:ln>
        </p:spPr>
        <p:txBody>
          <a:bodyPr wrap="square" rtlCol="0">
            <a:spAutoFit/>
          </a:bodyPr>
          <a:lstStyle/>
          <a:p>
            <a:pPr algn="ctr"/>
            <a:r>
              <a:rPr lang="fr-FR" sz="2000" b="1" dirty="0" smtClean="0">
                <a:solidFill>
                  <a:schemeClr val="tx2"/>
                </a:solidFill>
              </a:rPr>
              <a:t>Réponses de la Commission européenne</a:t>
            </a:r>
            <a:endParaRPr lang="fr-FR" sz="2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4290"/>
            <a:ext cx="8786842" cy="461665"/>
          </a:xfrm>
          <a:prstGeom prst="rect">
            <a:avLst/>
          </a:prstGeom>
        </p:spPr>
        <p:txBody>
          <a:bodyPr wrap="square">
            <a:spAutoFit/>
          </a:bodyPr>
          <a:lstStyle/>
          <a:p>
            <a:r>
              <a:rPr lang="fr-BE" sz="2400" b="1" dirty="0" smtClean="0">
                <a:solidFill>
                  <a:srgbClr val="006600"/>
                </a:solidFill>
              </a:rPr>
              <a:t>Composition de la Société Européenne selon la cinquième directive</a:t>
            </a:r>
            <a:endParaRPr lang="fr-BE" sz="2400" b="1" dirty="0">
              <a:solidFill>
                <a:srgbClr val="006600"/>
              </a:solidFill>
            </a:endParaRPr>
          </a:p>
        </p:txBody>
      </p:sp>
      <p:sp>
        <p:nvSpPr>
          <p:cNvPr id="4" name="Rectangle 3"/>
          <p:cNvSpPr/>
          <p:nvPr/>
        </p:nvSpPr>
        <p:spPr>
          <a:xfrm>
            <a:off x="500034" y="928670"/>
            <a:ext cx="3704347" cy="369332"/>
          </a:xfrm>
          <a:prstGeom prst="rect">
            <a:avLst/>
          </a:prstGeom>
          <a:ln>
            <a:solidFill>
              <a:srgbClr val="002060"/>
            </a:solidFill>
          </a:ln>
        </p:spPr>
        <p:txBody>
          <a:bodyPr wrap="none">
            <a:spAutoFit/>
          </a:bodyPr>
          <a:lstStyle/>
          <a:p>
            <a:r>
              <a:rPr lang="fr-BE" b="1" dirty="0" smtClean="0"/>
              <a:t>Assemblée générale des actionnaires</a:t>
            </a:r>
            <a:endParaRPr lang="fr-BE" b="1" dirty="0"/>
          </a:p>
        </p:txBody>
      </p:sp>
      <p:sp>
        <p:nvSpPr>
          <p:cNvPr id="5" name="Rectangle 4"/>
          <p:cNvSpPr/>
          <p:nvPr/>
        </p:nvSpPr>
        <p:spPr>
          <a:xfrm>
            <a:off x="5886416" y="928670"/>
            <a:ext cx="2811860" cy="369332"/>
          </a:xfrm>
          <a:prstGeom prst="rect">
            <a:avLst/>
          </a:prstGeom>
          <a:ln>
            <a:solidFill>
              <a:srgbClr val="002060"/>
            </a:solidFill>
          </a:ln>
        </p:spPr>
        <p:txBody>
          <a:bodyPr wrap="none">
            <a:spAutoFit/>
          </a:bodyPr>
          <a:lstStyle/>
          <a:p>
            <a:r>
              <a:rPr lang="fr-BE" b="1" dirty="0" smtClean="0"/>
              <a:t>Assemblées des travailleurs</a:t>
            </a:r>
            <a:endParaRPr lang="fr-BE" b="1" dirty="0"/>
          </a:p>
        </p:txBody>
      </p:sp>
      <p:sp>
        <p:nvSpPr>
          <p:cNvPr id="8" name="Rectangle 7"/>
          <p:cNvSpPr/>
          <p:nvPr/>
        </p:nvSpPr>
        <p:spPr>
          <a:xfrm>
            <a:off x="2092118" y="1857364"/>
            <a:ext cx="417102" cy="307777"/>
          </a:xfrm>
          <a:prstGeom prst="rect">
            <a:avLst/>
          </a:prstGeom>
        </p:spPr>
        <p:txBody>
          <a:bodyPr wrap="none">
            <a:spAutoFit/>
          </a:bodyPr>
          <a:lstStyle/>
          <a:p>
            <a:r>
              <a:rPr lang="fr-BE" sz="1400" dirty="0" smtClean="0"/>
              <a:t>Elit</a:t>
            </a:r>
            <a:endParaRPr lang="fr-BE" sz="1400" dirty="0"/>
          </a:p>
        </p:txBody>
      </p:sp>
      <p:sp>
        <p:nvSpPr>
          <p:cNvPr id="9" name="Rectangle 8"/>
          <p:cNvSpPr/>
          <p:nvPr/>
        </p:nvSpPr>
        <p:spPr>
          <a:xfrm>
            <a:off x="6949902" y="1906777"/>
            <a:ext cx="417102" cy="307777"/>
          </a:xfrm>
          <a:prstGeom prst="rect">
            <a:avLst/>
          </a:prstGeom>
        </p:spPr>
        <p:txBody>
          <a:bodyPr wrap="none">
            <a:spAutoFit/>
          </a:bodyPr>
          <a:lstStyle/>
          <a:p>
            <a:r>
              <a:rPr lang="fr-BE" sz="1400" dirty="0" smtClean="0"/>
              <a:t>Elit</a:t>
            </a:r>
            <a:endParaRPr lang="fr-BE" sz="1400" dirty="0"/>
          </a:p>
        </p:txBody>
      </p:sp>
      <p:sp>
        <p:nvSpPr>
          <p:cNvPr id="10" name="Rectangle 9"/>
          <p:cNvSpPr/>
          <p:nvPr/>
        </p:nvSpPr>
        <p:spPr>
          <a:xfrm>
            <a:off x="3714744" y="2701349"/>
            <a:ext cx="3056478" cy="584775"/>
          </a:xfrm>
          <a:prstGeom prst="rect">
            <a:avLst/>
          </a:prstGeom>
          <a:ln>
            <a:solidFill>
              <a:srgbClr val="002060"/>
            </a:solidFill>
          </a:ln>
        </p:spPr>
        <p:txBody>
          <a:bodyPr wrap="none">
            <a:spAutoFit/>
          </a:bodyPr>
          <a:lstStyle/>
          <a:p>
            <a:pPr algn="ctr"/>
            <a:r>
              <a:rPr lang="fr-BE" b="1" dirty="0" smtClean="0"/>
              <a:t>Conseil de surveillance</a:t>
            </a:r>
          </a:p>
          <a:p>
            <a:pPr algn="ctr"/>
            <a:r>
              <a:rPr lang="fr-BE" sz="1400" dirty="0" smtClean="0"/>
              <a:t> 2/3-1/2 actionnaires + 1/3-1/2 </a:t>
            </a:r>
            <a:r>
              <a:rPr lang="fr-BE" sz="1400" dirty="0" err="1" smtClean="0"/>
              <a:t>émpls</a:t>
            </a:r>
            <a:r>
              <a:rPr lang="fr-BE" sz="1400" dirty="0" smtClean="0"/>
              <a:t> </a:t>
            </a:r>
            <a:endParaRPr lang="fr-BE" sz="1400" dirty="0"/>
          </a:p>
        </p:txBody>
      </p:sp>
      <p:sp>
        <p:nvSpPr>
          <p:cNvPr id="11" name="Rectangle 10"/>
          <p:cNvSpPr/>
          <p:nvPr/>
        </p:nvSpPr>
        <p:spPr>
          <a:xfrm>
            <a:off x="6357950" y="4143380"/>
            <a:ext cx="2795830" cy="369332"/>
          </a:xfrm>
          <a:prstGeom prst="rect">
            <a:avLst/>
          </a:prstGeom>
          <a:ln>
            <a:solidFill>
              <a:srgbClr val="002060"/>
            </a:solidFill>
          </a:ln>
        </p:spPr>
        <p:txBody>
          <a:bodyPr wrap="none">
            <a:spAutoFit/>
          </a:bodyPr>
          <a:lstStyle/>
          <a:p>
            <a:r>
              <a:rPr lang="fr-BE" b="1" dirty="0" smtClean="0"/>
              <a:t>Conseil européen du travail</a:t>
            </a:r>
            <a:endParaRPr lang="fr-BE" b="1" dirty="0"/>
          </a:p>
        </p:txBody>
      </p:sp>
      <p:sp>
        <p:nvSpPr>
          <p:cNvPr id="12" name="Rectangle 11"/>
          <p:cNvSpPr/>
          <p:nvPr/>
        </p:nvSpPr>
        <p:spPr>
          <a:xfrm>
            <a:off x="1071538" y="4131238"/>
            <a:ext cx="2070439" cy="369332"/>
          </a:xfrm>
          <a:prstGeom prst="rect">
            <a:avLst/>
          </a:prstGeom>
          <a:ln>
            <a:solidFill>
              <a:srgbClr val="002060"/>
            </a:solidFill>
          </a:ln>
        </p:spPr>
        <p:txBody>
          <a:bodyPr wrap="none">
            <a:spAutoFit/>
          </a:bodyPr>
          <a:lstStyle/>
          <a:p>
            <a:r>
              <a:rPr lang="fr-BE" b="1" dirty="0" smtClean="0"/>
              <a:t>Conseil de direction</a:t>
            </a:r>
            <a:endParaRPr lang="fr-BE" b="1" dirty="0"/>
          </a:p>
        </p:txBody>
      </p:sp>
      <p:sp>
        <p:nvSpPr>
          <p:cNvPr id="13" name="Rectangle 12"/>
          <p:cNvSpPr/>
          <p:nvPr/>
        </p:nvSpPr>
        <p:spPr>
          <a:xfrm>
            <a:off x="4521010" y="3702610"/>
            <a:ext cx="417102" cy="307777"/>
          </a:xfrm>
          <a:prstGeom prst="rect">
            <a:avLst/>
          </a:prstGeom>
        </p:spPr>
        <p:txBody>
          <a:bodyPr wrap="none">
            <a:spAutoFit/>
          </a:bodyPr>
          <a:lstStyle/>
          <a:p>
            <a:r>
              <a:rPr lang="fr-BE" sz="1400" dirty="0" smtClean="0"/>
              <a:t>Elit</a:t>
            </a:r>
            <a:endParaRPr lang="fr-BE" sz="1400" dirty="0"/>
          </a:p>
        </p:txBody>
      </p:sp>
      <p:cxnSp>
        <p:nvCxnSpPr>
          <p:cNvPr id="21" name="Connecteur droit 20"/>
          <p:cNvCxnSpPr/>
          <p:nvPr/>
        </p:nvCxnSpPr>
        <p:spPr>
          <a:xfrm rot="5400000">
            <a:off x="2108183" y="1606537"/>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1393803" y="3178967"/>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6251587" y="3178173"/>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643174" y="2070090"/>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000628" y="2070090"/>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4392611" y="2249479"/>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4822827" y="2249479"/>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5400000">
            <a:off x="4606925" y="3535363"/>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571736" y="3856040"/>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a:off x="2464579" y="3964785"/>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a:off x="6965967" y="1677975"/>
            <a:ext cx="35719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357554" y="4192793"/>
            <a:ext cx="2775568" cy="307777"/>
          </a:xfrm>
          <a:prstGeom prst="rect">
            <a:avLst/>
          </a:prstGeom>
          <a:ln>
            <a:solidFill>
              <a:srgbClr val="002060"/>
            </a:solidFill>
          </a:ln>
        </p:spPr>
        <p:txBody>
          <a:bodyPr wrap="none">
            <a:spAutoFit/>
          </a:bodyPr>
          <a:lstStyle/>
          <a:p>
            <a:r>
              <a:rPr lang="fr-BE" sz="1400" dirty="0" smtClean="0"/>
              <a:t>Droit à l’information &amp; consultation</a:t>
            </a:r>
            <a:endParaRPr lang="fr-BE" sz="1400" dirty="0"/>
          </a:p>
        </p:txBody>
      </p:sp>
      <p:cxnSp>
        <p:nvCxnSpPr>
          <p:cNvPr id="44" name="Connecteur droit 43"/>
          <p:cNvCxnSpPr/>
          <p:nvPr/>
        </p:nvCxnSpPr>
        <p:spPr>
          <a:xfrm>
            <a:off x="6215074" y="435610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3214678" y="4357694"/>
            <a:ext cx="71438"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357554" y="3621289"/>
            <a:ext cx="814903" cy="307777"/>
          </a:xfrm>
          <a:prstGeom prst="rect">
            <a:avLst/>
          </a:prstGeom>
        </p:spPr>
        <p:txBody>
          <a:bodyPr wrap="none">
            <a:spAutoFit/>
          </a:bodyPr>
          <a:lstStyle/>
          <a:p>
            <a:r>
              <a:rPr lang="fr-BE" sz="1400" dirty="0" smtClean="0">
                <a:hlinkClick r:id="rId2" action="ppaction://hlinkpres?slideindex=1&amp;slidetitle="/>
              </a:rPr>
              <a:t>Contrôle</a:t>
            </a:r>
            <a:endParaRPr lang="fr-BE" sz="1400" dirty="0"/>
          </a:p>
        </p:txBody>
      </p:sp>
      <p:sp>
        <p:nvSpPr>
          <p:cNvPr id="47" name="Rectangle 46"/>
          <p:cNvSpPr/>
          <p:nvPr/>
        </p:nvSpPr>
        <p:spPr>
          <a:xfrm>
            <a:off x="105553" y="4736393"/>
            <a:ext cx="8929718" cy="1938992"/>
          </a:xfrm>
          <a:prstGeom prst="rect">
            <a:avLst/>
          </a:prstGeom>
        </p:spPr>
        <p:txBody>
          <a:bodyPr wrap="square">
            <a:spAutoFit/>
          </a:bodyPr>
          <a:lstStyle/>
          <a:p>
            <a:pPr algn="just"/>
            <a:endParaRPr lang="fr-BE" sz="2000" b="1" dirty="0" smtClean="0">
              <a:solidFill>
                <a:srgbClr val="006600"/>
              </a:solidFill>
            </a:endParaRPr>
          </a:p>
          <a:p>
            <a:pPr algn="just"/>
            <a:r>
              <a:rPr lang="fr-BE" sz="2000" b="1" u="sng" dirty="0" smtClean="0">
                <a:solidFill>
                  <a:srgbClr val="006600"/>
                </a:solidFill>
              </a:rPr>
              <a:t>Objectif</a:t>
            </a:r>
            <a:r>
              <a:rPr lang="fr-BE" sz="2000" b="1" dirty="0" smtClean="0">
                <a:solidFill>
                  <a:srgbClr val="006600"/>
                </a:solidFill>
              </a:rPr>
              <a:t>: </a:t>
            </a:r>
            <a:r>
              <a:rPr lang="fr-BE" sz="2000" b="1" dirty="0">
                <a:solidFill>
                  <a:srgbClr val="006600"/>
                </a:solidFill>
              </a:rPr>
              <a:t>Accélérer l’intégration économique.</a:t>
            </a:r>
          </a:p>
          <a:p>
            <a:pPr algn="just"/>
            <a:r>
              <a:rPr lang="fr-BE" sz="2000" b="1" dirty="0" smtClean="0">
                <a:solidFill>
                  <a:srgbClr val="006600"/>
                </a:solidFill>
              </a:rPr>
              <a:t> </a:t>
            </a:r>
          </a:p>
          <a:p>
            <a:pPr algn="just"/>
            <a:r>
              <a:rPr lang="fr-BE" sz="2000" b="1" u="sng" dirty="0" smtClean="0">
                <a:solidFill>
                  <a:srgbClr val="006600"/>
                </a:solidFill>
              </a:rPr>
              <a:t>Comment?</a:t>
            </a:r>
            <a:r>
              <a:rPr lang="fr-BE" sz="2000" b="1" dirty="0" smtClean="0">
                <a:solidFill>
                  <a:srgbClr val="006600"/>
                </a:solidFill>
              </a:rPr>
              <a:t> En éliminant la concurrence déloyale entre Etats membres par l’harmonisation des systèmes industriels nationaux.</a:t>
            </a:r>
          </a:p>
          <a:p>
            <a:pPr algn="just"/>
            <a:endParaRPr lang="fr-BE" sz="2000" b="1" dirty="0">
              <a:solidFill>
                <a:srgbClr val="0066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23528" y="256727"/>
            <a:ext cx="8646584" cy="684742"/>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ea typeface="Times New Roman" pitchFamily="18" charset="0"/>
                <a:cs typeface="Arial" pitchFamily="34" charset="0"/>
              </a:rPr>
              <a:t>L</a:t>
            </a:r>
            <a:r>
              <a:rPr kumimoji="0" lang="fr-FR" sz="3200" b="1" i="0" u="none" strike="noStrike" cap="none" normalizeH="0" baseline="0" dirty="0" smtClean="0" bmk="">
                <a:ln>
                  <a:noFill/>
                </a:ln>
                <a:solidFill>
                  <a:srgbClr val="FF0000"/>
                </a:solidFill>
                <a:effectLst/>
                <a:ea typeface="Times New Roman" pitchFamily="18" charset="0"/>
                <a:cs typeface="Arial" pitchFamily="34" charset="0"/>
              </a:rPr>
              <a:t>es raisons de l’échec</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1601672"/>
            <a:ext cx="4786346" cy="3724096"/>
          </a:xfrm>
          <a:prstGeom prst="rect">
            <a:avLst/>
          </a:prstGeom>
        </p:spPr>
        <p:txBody>
          <a:bodyPr wrap="square">
            <a:spAutoFit/>
          </a:bodyPr>
          <a:lstStyle/>
          <a:p>
            <a:pPr algn="just"/>
            <a:r>
              <a:rPr lang="fr-BE" sz="2400" b="1" u="sng" dirty="0" smtClean="0">
                <a:solidFill>
                  <a:srgbClr val="006600"/>
                </a:solidFill>
              </a:rPr>
              <a:t>Pour les gouvernements nationaux</a:t>
            </a:r>
            <a:r>
              <a:rPr lang="fr-BE" sz="2400" b="1" dirty="0" smtClean="0">
                <a:solidFill>
                  <a:srgbClr val="006600"/>
                </a:solidFill>
              </a:rPr>
              <a:t>: </a:t>
            </a:r>
          </a:p>
          <a:p>
            <a:pPr algn="just"/>
            <a:endParaRPr lang="fr-BE" sz="2400" b="1" dirty="0" smtClean="0">
              <a:solidFill>
                <a:srgbClr val="006600"/>
              </a:solidFill>
            </a:endParaRPr>
          </a:p>
          <a:p>
            <a:pPr algn="just"/>
            <a:r>
              <a:rPr lang="fr-BE" sz="2400" b="1" dirty="0" smtClean="0">
                <a:solidFill>
                  <a:srgbClr val="006600"/>
                </a:solidFill>
                <a:sym typeface="Wingdings" panose="05000000000000000000" pitchFamily="2" charset="2"/>
              </a:rPr>
              <a:t> </a:t>
            </a:r>
            <a:r>
              <a:rPr lang="fr-BE" sz="2400" b="1" dirty="0" smtClean="0">
                <a:solidFill>
                  <a:srgbClr val="006600"/>
                </a:solidFill>
              </a:rPr>
              <a:t>coûts politiques de l’adaptation de leurs systèmes nationaux de gouvernance des sociétés à une directive « plutôt allemande »;</a:t>
            </a:r>
          </a:p>
          <a:p>
            <a:pPr marL="342900" indent="-342900" algn="just">
              <a:buFont typeface="Wingdings" panose="05000000000000000000" pitchFamily="2" charset="2"/>
              <a:buChar char="à"/>
            </a:pPr>
            <a:r>
              <a:rPr lang="fr-BE" sz="2400" b="1" dirty="0" smtClean="0">
                <a:solidFill>
                  <a:srgbClr val="006600"/>
                </a:solidFill>
              </a:rPr>
              <a:t>« inflexible » et « destructive » des modèles nationaux propres.</a:t>
            </a:r>
          </a:p>
          <a:p>
            <a:pPr algn="just"/>
            <a:endParaRPr lang="fr-BE" sz="2000" b="1" dirty="0">
              <a:solidFill>
                <a:srgbClr val="006600"/>
              </a:solidFill>
            </a:endParaRPr>
          </a:p>
        </p:txBody>
      </p:sp>
      <p:pic>
        <p:nvPicPr>
          <p:cNvPr id="6" name="Image 5" descr="carte_europe3.gif"/>
          <p:cNvPicPr>
            <a:picLocks noChangeAspect="1"/>
          </p:cNvPicPr>
          <p:nvPr/>
        </p:nvPicPr>
        <p:blipFill>
          <a:blip r:embed="rId2"/>
          <a:stretch>
            <a:fillRect/>
          </a:stretch>
        </p:blipFill>
        <p:spPr>
          <a:xfrm>
            <a:off x="4993325" y="1396702"/>
            <a:ext cx="3976788" cy="3929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1251</TotalTime>
  <Words>1345</Words>
  <Application>Microsoft Office PowerPoint</Application>
  <PresentationFormat>Affichage à l'écran (4:3)</PresentationFormat>
  <Paragraphs>279</Paragraphs>
  <Slides>32</Slides>
  <Notes>1</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Pietro</dc:creator>
  <cp:lastModifiedBy>Barbara Garbarczyk</cp:lastModifiedBy>
  <cp:revision>160</cp:revision>
  <dcterms:created xsi:type="dcterms:W3CDTF">2016-01-06T12:49:14Z</dcterms:created>
  <dcterms:modified xsi:type="dcterms:W3CDTF">2016-01-19T13:07:05Z</dcterms:modified>
</cp:coreProperties>
</file>