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8" r:id="rId2"/>
    <p:sldId id="259" r:id="rId3"/>
    <p:sldId id="260" r:id="rId4"/>
    <p:sldId id="305" r:id="rId5"/>
    <p:sldId id="271" r:id="rId6"/>
    <p:sldId id="290" r:id="rId7"/>
    <p:sldId id="294" r:id="rId8"/>
    <p:sldId id="297" r:id="rId9"/>
    <p:sldId id="295" r:id="rId10"/>
    <p:sldId id="296" r:id="rId11"/>
    <p:sldId id="314" r:id="rId12"/>
    <p:sldId id="298" r:id="rId13"/>
    <p:sldId id="315" r:id="rId14"/>
    <p:sldId id="300" r:id="rId15"/>
    <p:sldId id="302" r:id="rId16"/>
    <p:sldId id="316" r:id="rId17"/>
    <p:sldId id="307" r:id="rId18"/>
    <p:sldId id="301" r:id="rId19"/>
    <p:sldId id="303" r:id="rId20"/>
    <p:sldId id="308" r:id="rId21"/>
    <p:sldId id="317" r:id="rId22"/>
    <p:sldId id="313"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p:scale>
          <a:sx n="44" d="100"/>
          <a:sy n="44" d="100"/>
        </p:scale>
        <p:origin x="-864" y="-6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230A6-1E15-455A-9690-3656FC55E958}" type="datetimeFigureOut">
              <a:rPr lang="fr-BE" smtClean="0"/>
              <a:t>11/03/2016</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1DF26-9AC2-4D2C-A1BC-A89E45167DE1}" type="slidenum">
              <a:rPr lang="fr-BE" smtClean="0"/>
              <a:t>‹N°›</a:t>
            </a:fld>
            <a:endParaRPr lang="fr-BE"/>
          </a:p>
        </p:txBody>
      </p:sp>
    </p:spTree>
    <p:extLst>
      <p:ext uri="{BB962C8B-B14F-4D97-AF65-F5344CB8AC3E}">
        <p14:creationId xmlns:p14="http://schemas.microsoft.com/office/powerpoint/2010/main" val="891120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64AA9021-69B6-4E62-A86B-D1B5B55BD7DA}" type="slidenum">
              <a:rPr lang="fr-BE" smtClean="0">
                <a:solidFill>
                  <a:prstClr val="black"/>
                </a:solidFill>
              </a:rPr>
              <a:pPr/>
              <a:t>1</a:t>
            </a:fld>
            <a:endParaRPr lang="fr-BE" dirty="0">
              <a:solidFill>
                <a:prstClr val="black"/>
              </a:solidFill>
            </a:endParaRPr>
          </a:p>
        </p:txBody>
      </p:sp>
    </p:spTree>
    <p:extLst>
      <p:ext uri="{BB962C8B-B14F-4D97-AF65-F5344CB8AC3E}">
        <p14:creationId xmlns:p14="http://schemas.microsoft.com/office/powerpoint/2010/main" val="2451518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FD2CD5-140E-40C7-ACB6-81A297ED2117}" type="slidenum">
              <a:rPr lang="fr-FR" altLang="fr-FR" smtClean="0"/>
              <a:pPr eaLnBrk="1" hangingPunct="1">
                <a:spcBef>
                  <a:spcPct val="0"/>
                </a:spcBef>
              </a:pPr>
              <a:t>10</a:t>
            </a:fld>
            <a:endParaRPr lang="fr-FR" alt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BE" altLang="fr-FR" sz="1000" smtClean="0"/>
              <a:t>EXEMPLES CONCRETS</a:t>
            </a:r>
          </a:p>
          <a:p>
            <a:pPr eaLnBrk="1" hangingPunct="1"/>
            <a:r>
              <a:rPr lang="fr-BE" altLang="fr-FR" sz="1000" smtClean="0"/>
              <a:t>Une journée type: Petit déjeuner et café équitable, crèche, courrier au sujet de mon investissement solidaire, pub  ONG,  à midi Resto d’es et insertion, en rentrant mon repassage, mes légumes bio dans cette ETA, ma grand-mère et salue son aide à domicile, prescription de mon toubib à la MM, vignette de ma mutuelle,  pharmacie coopérative du coin, réunion coopérative énergie éolienne dans ma commune, lecture alternatives éco…</a:t>
            </a:r>
          </a:p>
          <a:p>
            <a:pPr eaLnBrk="1" hangingPunct="1"/>
            <a:r>
              <a:rPr lang="fr-BE" altLang="fr-FR" sz="1000" smtClean="0"/>
              <a:t>De très nombreux exemples viennent rapidement à l'esprit : la Croix-Rouge, les ONG de développement, les écoles de devoir ou les associations d'alphabétisation, les magasins du monde-Oxfam (commerce équitable), la Ligue des familles, les entreprises qui proposent un emploi aux personnes exclues du marché du travail (en raison d'un handicap ou d'un manque de qualification), les maisons médicales, les associations de défense de l'environnement (comme Greenpeace ou le WWF), les organismes de financement alternatif (micro-crédit, crédit social, etc.), les pharmacies coopératives ou encore les fondations qui soutiennent des programmes de la société civile.</a:t>
            </a:r>
          </a:p>
          <a:p>
            <a:pPr eaLnBrk="1" hangingPunct="1"/>
            <a:endParaRPr lang="fr-BE" altLang="fr-FR" sz="900" smtClean="0"/>
          </a:p>
          <a:p>
            <a:pPr eaLnBrk="1" hangingPunct="1"/>
            <a:r>
              <a:rPr lang="fr-BE" altLang="fr-FR" sz="900" smtClean="0"/>
              <a:t>Logement: AIS, habitat groupé</a:t>
            </a:r>
          </a:p>
          <a:p>
            <a:pPr eaLnBrk="1" hangingPunct="1"/>
            <a:r>
              <a:rPr lang="fr-BE" altLang="fr-FR" sz="900" smtClean="0"/>
              <a:t>Santé: maisons médicales, mutuelles, soins à domicile, pharmacies coopératives </a:t>
            </a:r>
          </a:p>
          <a:p>
            <a:pPr eaLnBrk="1" hangingPunct="1"/>
            <a:r>
              <a:rPr lang="fr-BE" altLang="fr-FR" sz="900" smtClean="0"/>
              <a:t>Insertion: aide à la recherche d’emploi, acteurs de l’ISP, soutien à l’entrepreneuriat (Bruxelles-Emergence, Azimut…)</a:t>
            </a:r>
          </a:p>
          <a:p>
            <a:pPr eaLnBrk="1" hangingPunct="1"/>
            <a:r>
              <a:rPr lang="fr-BE" altLang="fr-FR" sz="900" smtClean="0"/>
              <a:t>Horeca et alimentation: épicerie sociale, coopérative producteurs, groupes achats solidaires (Cannelle, magasins du monde Oxfam)</a:t>
            </a:r>
          </a:p>
          <a:p>
            <a:pPr eaLnBrk="1" hangingPunct="1"/>
            <a:r>
              <a:rPr lang="fr-BE" altLang="fr-FR" sz="900" smtClean="0"/>
              <a:t>Culture, loisirs: cinema, troupes de théatre-action, Article 23, </a:t>
            </a:r>
          </a:p>
          <a:p>
            <a:pPr eaLnBrk="1" hangingPunct="1"/>
            <a:r>
              <a:rPr lang="fr-BE" altLang="fr-FR" sz="900" smtClean="0"/>
              <a:t>Finance: micro-crédits, crédits sociaux, lutte surendettement (Crédal)</a:t>
            </a:r>
          </a:p>
          <a:p>
            <a:pPr eaLnBrk="1" hangingPunct="1"/>
            <a:r>
              <a:rPr lang="fr-BE" altLang="fr-FR" sz="900" smtClean="0"/>
              <a:t>Enfance: crèches, accueil extrascolaire, ligue des familles, écoles des devoirs</a:t>
            </a:r>
          </a:p>
          <a:p>
            <a:pPr eaLnBrk="1" hangingPunct="1"/>
            <a:r>
              <a:rPr lang="fr-BE" altLang="fr-FR" sz="900" smtClean="0"/>
              <a:t>Mobilité: taxis sociaux, formation permis de conduire, vélo, mobylettes, etc.</a:t>
            </a:r>
          </a:p>
        </p:txBody>
      </p:sp>
    </p:spTree>
    <p:extLst>
      <p:ext uri="{BB962C8B-B14F-4D97-AF65-F5344CB8AC3E}">
        <p14:creationId xmlns:p14="http://schemas.microsoft.com/office/powerpoint/2010/main" val="163325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mtClean="0"/>
          </a:p>
        </p:txBody>
      </p:sp>
      <p:sp>
        <p:nvSpPr>
          <p:cNvPr id="532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AC1790-80CC-4C4B-BE66-7B761CFC5126}" type="slidenum">
              <a:rPr lang="fr-BE" altLang="fr-FR" smtClean="0">
                <a:solidFill>
                  <a:srgbClr val="000000"/>
                </a:solidFill>
              </a:rPr>
              <a:pPr eaLnBrk="1" hangingPunct="1">
                <a:spcBef>
                  <a:spcPct val="0"/>
                </a:spcBef>
              </a:pPr>
              <a:t>11</a:t>
            </a:fld>
            <a:endParaRPr lang="fr-BE" altLang="fr-FR" smtClean="0">
              <a:solidFill>
                <a:srgbClr val="000000"/>
              </a:solidFill>
            </a:endParaRPr>
          </a:p>
        </p:txBody>
      </p:sp>
    </p:spTree>
    <p:extLst>
      <p:ext uri="{BB962C8B-B14F-4D97-AF65-F5344CB8AC3E}">
        <p14:creationId xmlns:p14="http://schemas.microsoft.com/office/powerpoint/2010/main" val="688551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BE9A71-1727-472F-8EB1-06566D15C6C7}" type="slidenum">
              <a:rPr lang="fr-FR" altLang="fr-FR" smtClean="0"/>
              <a:pPr eaLnBrk="1" hangingPunct="1">
                <a:spcBef>
                  <a:spcPct val="0"/>
                </a:spcBef>
              </a:pPr>
              <a:t>12</a:t>
            </a:fld>
            <a:endParaRPr lang="fr-FR" altLang="fr-FR"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BE" altLang="fr-FR" dirty="0" smtClean="0"/>
              <a:t>Définition mise dans un décret wallon, mais sur laquelle le secteur s’accorde de manière générale. </a:t>
            </a:r>
          </a:p>
          <a:p>
            <a:pPr eaLnBrk="1" hangingPunct="1">
              <a:spcBef>
                <a:spcPct val="0"/>
              </a:spcBef>
            </a:pPr>
            <a:r>
              <a:rPr lang="fr-BE" altLang="fr-FR" dirty="0" smtClean="0"/>
              <a:t>Preuve en est de sa prise en compte dans les discussions législatives au Luxembourg ou en Espagne où l’ES est en train d’être mieux prise en compte notamment par des cadres législatifs adaptés.</a:t>
            </a:r>
          </a:p>
          <a:p>
            <a:pPr eaLnBrk="1" hangingPunct="1">
              <a:spcBef>
                <a:spcPct val="0"/>
              </a:spcBef>
            </a:pPr>
            <a:endParaRPr lang="fr-FR" altLang="fr-FR" dirty="0" smtClean="0"/>
          </a:p>
        </p:txBody>
      </p:sp>
    </p:spTree>
    <p:extLst>
      <p:ext uri="{BB962C8B-B14F-4D97-AF65-F5344CB8AC3E}">
        <p14:creationId xmlns:p14="http://schemas.microsoft.com/office/powerpoint/2010/main" val="1003898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3845BA-5ABB-409F-A8E2-AE277731496F}" type="slidenum">
              <a:rPr lang="fr-FR" altLang="fr-FR" smtClean="0"/>
              <a:pPr eaLnBrk="1" hangingPunct="1">
                <a:spcBef>
                  <a:spcPct val="0"/>
                </a:spcBef>
              </a:pPr>
              <a:t>13</a:t>
            </a:fld>
            <a:endParaRPr lang="fr-FR" altLang="fr-F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BE" altLang="fr-FR" sz="1000" smtClean="0"/>
          </a:p>
        </p:txBody>
      </p:sp>
    </p:spTree>
    <p:extLst>
      <p:ext uri="{BB962C8B-B14F-4D97-AF65-F5344CB8AC3E}">
        <p14:creationId xmlns:p14="http://schemas.microsoft.com/office/powerpoint/2010/main" val="393799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442ACE-8ECE-4BCE-B615-621BB7A8FEAC}" type="slidenum">
              <a:rPr lang="fr-FR" altLang="fr-FR" smtClean="0">
                <a:solidFill>
                  <a:srgbClr val="000000"/>
                </a:solidFill>
              </a:rPr>
              <a:pPr eaLnBrk="1" hangingPunct="1">
                <a:spcBef>
                  <a:spcPct val="0"/>
                </a:spcBef>
              </a:pPr>
              <a:t>14</a:t>
            </a:fld>
            <a:endParaRPr lang="fr-FR" altLang="fr-FR"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mtClean="0"/>
          </a:p>
        </p:txBody>
      </p:sp>
    </p:spTree>
    <p:extLst>
      <p:ext uri="{BB962C8B-B14F-4D97-AF65-F5344CB8AC3E}">
        <p14:creationId xmlns:p14="http://schemas.microsoft.com/office/powerpoint/2010/main" val="766193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8F7733-5154-44ED-8B57-A9955F7177EF}" type="slidenum">
              <a:rPr lang="fr-FR" altLang="fr-FR" smtClean="0"/>
              <a:pPr eaLnBrk="1" hangingPunct="1">
                <a:spcBef>
                  <a:spcPct val="0"/>
                </a:spcBef>
              </a:pPr>
              <a:t>15</a:t>
            </a:fld>
            <a:endParaRPr lang="fr-FR" altLang="fr-F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Tree>
    <p:extLst>
      <p:ext uri="{BB962C8B-B14F-4D97-AF65-F5344CB8AC3E}">
        <p14:creationId xmlns:p14="http://schemas.microsoft.com/office/powerpoint/2010/main" val="3782746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8F7733-5154-44ED-8B57-A9955F7177EF}" type="slidenum">
              <a:rPr lang="fr-FR" altLang="fr-FR" smtClean="0"/>
              <a:pPr eaLnBrk="1" hangingPunct="1">
                <a:spcBef>
                  <a:spcPct val="0"/>
                </a:spcBef>
              </a:pPr>
              <a:t>16</a:t>
            </a:fld>
            <a:endParaRPr lang="fr-FR" altLang="fr-F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Tree>
    <p:extLst>
      <p:ext uri="{BB962C8B-B14F-4D97-AF65-F5344CB8AC3E}">
        <p14:creationId xmlns:p14="http://schemas.microsoft.com/office/powerpoint/2010/main" val="2092450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8F7733-5154-44ED-8B57-A9955F7177EF}" type="slidenum">
              <a:rPr lang="fr-FR" altLang="fr-FR" smtClean="0"/>
              <a:pPr eaLnBrk="1" hangingPunct="1">
                <a:spcBef>
                  <a:spcPct val="0"/>
                </a:spcBef>
              </a:pPr>
              <a:t>17</a:t>
            </a:fld>
            <a:endParaRPr lang="fr-FR" altLang="fr-F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Tree>
    <p:extLst>
      <p:ext uri="{BB962C8B-B14F-4D97-AF65-F5344CB8AC3E}">
        <p14:creationId xmlns:p14="http://schemas.microsoft.com/office/powerpoint/2010/main" val="2097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5E5B156-F65A-4A7C-805C-F6DF623F25A8}" type="slidenum">
              <a:rPr lang="fr-FR" altLang="fr-FR" smtClean="0"/>
              <a:pPr eaLnBrk="1" hangingPunct="1">
                <a:spcBef>
                  <a:spcPct val="0"/>
                </a:spcBef>
              </a:pPr>
              <a:t>18</a:t>
            </a:fld>
            <a:endParaRPr lang="fr-FR" altLang="fr-FR"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Tree>
    <p:extLst>
      <p:ext uri="{BB962C8B-B14F-4D97-AF65-F5344CB8AC3E}">
        <p14:creationId xmlns:p14="http://schemas.microsoft.com/office/powerpoint/2010/main" val="12970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2D5E201-A109-423C-8B97-F4642BE0F07E}" type="slidenum">
              <a:rPr lang="fr-FR" smtClean="0">
                <a:solidFill>
                  <a:prstClr val="black"/>
                </a:solidFill>
              </a:rPr>
              <a:pPr/>
              <a:t>2</a:t>
            </a:fld>
            <a:endParaRPr lang="fr-FR" dirty="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p:spPr>
        <p:txBody>
          <a:bodyPr/>
          <a:lstStyle/>
          <a:p>
            <a:pPr marL="342846" indent="-342846">
              <a:buFontTx/>
              <a:buAutoNum type="arabicPeriod"/>
              <a:defRPr/>
            </a:pPr>
            <a:r>
              <a:rPr lang="fr-BE" b="1" dirty="0" smtClean="0"/>
              <a:t>Affrontement, confrontation</a:t>
            </a:r>
          </a:p>
          <a:p>
            <a:pPr marL="342846" indent="-342846">
              <a:defRPr/>
            </a:pPr>
            <a:r>
              <a:rPr lang="fr-BE" dirty="0" smtClean="0"/>
              <a:t>réaction EC = remettre en cause ES (accusation de concurrence déloyale, …). Si ce mode d’interaction nuit à l’émergence de la RSE, il a par contre la qualité de pousser l’économie sociale à faire preuve de rigueur et de cohérence dans ses pratiques.</a:t>
            </a:r>
          </a:p>
          <a:p>
            <a:pPr>
              <a:defRPr/>
            </a:pPr>
            <a:endParaRPr lang="fr-BE" dirty="0" smtClean="0"/>
          </a:p>
          <a:p>
            <a:pPr marL="342846" indent="-342846">
              <a:defRPr/>
            </a:pPr>
            <a:r>
              <a:rPr lang="fr-BE" b="1" dirty="0" smtClean="0"/>
              <a:t>2. Partenariats</a:t>
            </a:r>
          </a:p>
          <a:p>
            <a:pPr>
              <a:defRPr/>
            </a:pPr>
            <a:r>
              <a:rPr lang="fr-BE" dirty="0" smtClean="0"/>
              <a:t>A condition de ne pas perdre son indépendance, ces partenariats apportent pour plus-value à l’ES l’apprentissage des méthodes de l’économie classique. </a:t>
            </a:r>
          </a:p>
          <a:p>
            <a:pPr>
              <a:defRPr/>
            </a:pPr>
            <a:r>
              <a:rPr lang="fr-BE" dirty="0" smtClean="0"/>
              <a:t>De telles pratiques sont à considérer comme porteuses de RSE dans la mesure où un réel échange de pratiques a lieu entre les partenaires, sinon on se contente d’une simple répartition de rôles où la RSE est externalisée par les entreprises classiques.</a:t>
            </a:r>
            <a:endParaRPr lang="fr-FR" dirty="0" smtClean="0">
              <a:latin typeface="Verdana" pitchFamily="34" charset="0"/>
            </a:endParaRPr>
          </a:p>
          <a:p>
            <a:pPr eaLnBrk="1" hangingPunct="1">
              <a:defRPr/>
            </a:pPr>
            <a:endParaRPr lang="fr-BE" dirty="0" smtClean="0"/>
          </a:p>
          <a:p>
            <a:pPr>
              <a:defRPr/>
            </a:pPr>
            <a:r>
              <a:rPr lang="fr-BE" b="1" dirty="0" smtClean="0"/>
              <a:t>3. Coexistence et concurrence</a:t>
            </a:r>
          </a:p>
          <a:p>
            <a:pPr>
              <a:defRPr/>
            </a:pPr>
            <a:r>
              <a:rPr lang="fr-BE" dirty="0" smtClean="0"/>
              <a:t>Le risque dans ce cas serait d’observer un nivellement par le bas comme c’est par exemple le cas quand on compare le commerce équitable tel que développé par Oxfam ou par des grandes surfaces (notamment les produits Colibri chez Colruyt).</a:t>
            </a:r>
          </a:p>
          <a:p>
            <a:pPr eaLnBrk="1" hangingPunct="1">
              <a:defRPr/>
            </a:pPr>
            <a:endParaRPr lang="fr-BE" sz="1400" dirty="0"/>
          </a:p>
        </p:txBody>
      </p:sp>
    </p:spTree>
    <p:extLst>
      <p:ext uri="{BB962C8B-B14F-4D97-AF65-F5344CB8AC3E}">
        <p14:creationId xmlns:p14="http://schemas.microsoft.com/office/powerpoint/2010/main" val="332326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43A3393-0E60-47E5-8E8C-2AB728E614A4}" type="slidenum">
              <a:rPr lang="fr-FR" smtClean="0">
                <a:solidFill>
                  <a:prstClr val="black"/>
                </a:solidFill>
              </a:rPr>
              <a:pPr/>
              <a:t>3</a:t>
            </a:fld>
            <a:endParaRPr lang="fr-FR" dirty="0"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p:spPr>
        <p:txBody>
          <a:bodyPr/>
          <a:lstStyle/>
          <a:p>
            <a:pPr marL="342846" indent="-342846">
              <a:buFontTx/>
              <a:buAutoNum type="arabicPeriod"/>
              <a:defRPr/>
            </a:pPr>
            <a:r>
              <a:rPr lang="fr-BE" b="1" dirty="0" smtClean="0"/>
              <a:t>Affrontement, confrontation</a:t>
            </a:r>
          </a:p>
          <a:p>
            <a:pPr marL="342846" indent="-342846">
              <a:defRPr/>
            </a:pPr>
            <a:r>
              <a:rPr lang="fr-BE" dirty="0" smtClean="0"/>
              <a:t>réaction EC = remettre en cause ES (accusation de concurrence déloyale, …). Si ce mode d’interaction nuit à l’émergence de la RSE, il a par contre la qualité de pousser l’économie sociale à faire preuve de rigueur et de cohérence dans ses pratiques.</a:t>
            </a:r>
          </a:p>
          <a:p>
            <a:pPr>
              <a:defRPr/>
            </a:pPr>
            <a:endParaRPr lang="fr-BE" dirty="0" smtClean="0"/>
          </a:p>
          <a:p>
            <a:pPr marL="342846" indent="-342846">
              <a:defRPr/>
            </a:pPr>
            <a:r>
              <a:rPr lang="fr-BE" b="1" dirty="0" smtClean="0"/>
              <a:t>2. Partenariats</a:t>
            </a:r>
          </a:p>
          <a:p>
            <a:pPr>
              <a:defRPr/>
            </a:pPr>
            <a:r>
              <a:rPr lang="fr-BE" dirty="0" smtClean="0"/>
              <a:t>A condition de ne pas perdre son indépendance, ces partenariats apportent pour plus-value à l’ES l’apprentissage des méthodes de l’économie classique. </a:t>
            </a:r>
          </a:p>
          <a:p>
            <a:pPr>
              <a:defRPr/>
            </a:pPr>
            <a:r>
              <a:rPr lang="fr-BE" dirty="0" smtClean="0"/>
              <a:t>De telles pratiques sont à considérer comme porteuses de RSE dans la mesure où un réel échange de pratiques a lieu entre les partenaires, sinon on se contente d’une simple répartition de rôles où la RSE est externalisée par les entreprises classiques.</a:t>
            </a:r>
            <a:endParaRPr lang="fr-FR" dirty="0" smtClean="0">
              <a:latin typeface="Verdana" pitchFamily="34" charset="0"/>
            </a:endParaRPr>
          </a:p>
          <a:p>
            <a:pPr eaLnBrk="1" hangingPunct="1">
              <a:defRPr/>
            </a:pPr>
            <a:endParaRPr lang="fr-BE" dirty="0" smtClean="0"/>
          </a:p>
          <a:p>
            <a:pPr>
              <a:defRPr/>
            </a:pPr>
            <a:r>
              <a:rPr lang="fr-BE" b="1" dirty="0" smtClean="0"/>
              <a:t>3. Coexistence et concurrence</a:t>
            </a:r>
          </a:p>
          <a:p>
            <a:pPr>
              <a:defRPr/>
            </a:pPr>
            <a:r>
              <a:rPr lang="fr-BE" dirty="0" smtClean="0"/>
              <a:t>Le risque dans ce cas serait d’observer un nivellement par le bas comme c’est par exemple le cas quand on compare le commerce équitable tel que développé par Oxfam ou par des grandes surfaces (notamment les produits Colibri chez Colruyt).</a:t>
            </a:r>
          </a:p>
          <a:p>
            <a:pPr eaLnBrk="1" hangingPunct="1">
              <a:defRPr/>
            </a:pPr>
            <a:endParaRPr lang="fr-BE" sz="1400" dirty="0"/>
          </a:p>
        </p:txBody>
      </p:sp>
    </p:spTree>
    <p:extLst>
      <p:ext uri="{BB962C8B-B14F-4D97-AF65-F5344CB8AC3E}">
        <p14:creationId xmlns:p14="http://schemas.microsoft.com/office/powerpoint/2010/main" val="180990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43A3393-0E60-47E5-8E8C-2AB728E614A4}" type="slidenum">
              <a:rPr lang="fr-FR" smtClean="0">
                <a:solidFill>
                  <a:prstClr val="black"/>
                </a:solidFill>
              </a:rPr>
              <a:pPr/>
              <a:t>4</a:t>
            </a:fld>
            <a:endParaRPr lang="fr-FR" dirty="0"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p:spPr>
        <p:txBody>
          <a:bodyPr/>
          <a:lstStyle/>
          <a:p>
            <a:pPr marL="342846" indent="-342846">
              <a:buFontTx/>
              <a:buAutoNum type="arabicPeriod"/>
              <a:defRPr/>
            </a:pPr>
            <a:r>
              <a:rPr lang="fr-BE" b="1" dirty="0" smtClean="0"/>
              <a:t>Affrontement, confrontation</a:t>
            </a:r>
          </a:p>
          <a:p>
            <a:pPr marL="342846" indent="-342846">
              <a:defRPr/>
            </a:pPr>
            <a:r>
              <a:rPr lang="fr-BE" dirty="0" smtClean="0"/>
              <a:t>réaction EC = remettre en cause ES (accusation de concurrence déloyale, …). Si ce mode d’interaction nuit à l’émergence de la RSE, il a par contre la qualité de pousser l’économie sociale à faire preuve de rigueur et de cohérence dans ses pratiques.</a:t>
            </a:r>
          </a:p>
          <a:p>
            <a:pPr>
              <a:defRPr/>
            </a:pPr>
            <a:endParaRPr lang="fr-BE" dirty="0" smtClean="0"/>
          </a:p>
          <a:p>
            <a:pPr marL="342846" indent="-342846">
              <a:defRPr/>
            </a:pPr>
            <a:r>
              <a:rPr lang="fr-BE" b="1" dirty="0" smtClean="0"/>
              <a:t>2. Partenariats</a:t>
            </a:r>
          </a:p>
          <a:p>
            <a:pPr>
              <a:defRPr/>
            </a:pPr>
            <a:r>
              <a:rPr lang="fr-BE" dirty="0" smtClean="0"/>
              <a:t>A condition de ne pas perdre son indépendance, ces partenariats apportent pour plus-value à l’ES l’apprentissage des méthodes de l’économie classique. </a:t>
            </a:r>
          </a:p>
          <a:p>
            <a:pPr>
              <a:defRPr/>
            </a:pPr>
            <a:r>
              <a:rPr lang="fr-BE" dirty="0" smtClean="0"/>
              <a:t>De telles pratiques sont à considérer comme porteuses de RSE dans la mesure où un réel échange de pratiques a lieu entre les partenaires, sinon on se contente d’une simple répartition de rôles où la RSE est externalisée par les entreprises classiques.</a:t>
            </a:r>
            <a:endParaRPr lang="fr-FR" dirty="0" smtClean="0">
              <a:latin typeface="Verdana" pitchFamily="34" charset="0"/>
            </a:endParaRPr>
          </a:p>
          <a:p>
            <a:pPr eaLnBrk="1" hangingPunct="1">
              <a:defRPr/>
            </a:pPr>
            <a:endParaRPr lang="fr-BE" dirty="0" smtClean="0"/>
          </a:p>
          <a:p>
            <a:pPr>
              <a:defRPr/>
            </a:pPr>
            <a:r>
              <a:rPr lang="fr-BE" b="1" dirty="0" smtClean="0"/>
              <a:t>3. Coexistence et concurrence</a:t>
            </a:r>
          </a:p>
          <a:p>
            <a:pPr>
              <a:defRPr/>
            </a:pPr>
            <a:r>
              <a:rPr lang="fr-BE" dirty="0" smtClean="0"/>
              <a:t>Le risque dans ce cas serait d’observer un nivellement par le bas comme c’est par exemple le cas quand on compare le commerce équitable tel que développé par Oxfam ou par des grandes surfaces (notamment les produits Colibri chez Colruyt).</a:t>
            </a:r>
          </a:p>
          <a:p>
            <a:pPr eaLnBrk="1" hangingPunct="1">
              <a:defRPr/>
            </a:pPr>
            <a:endParaRPr lang="fr-BE" sz="1400" dirty="0"/>
          </a:p>
        </p:txBody>
      </p:sp>
    </p:spTree>
    <p:extLst>
      <p:ext uri="{BB962C8B-B14F-4D97-AF65-F5344CB8AC3E}">
        <p14:creationId xmlns:p14="http://schemas.microsoft.com/office/powerpoint/2010/main" val="180990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43A3393-0E60-47E5-8E8C-2AB728E614A4}" type="slidenum">
              <a:rPr lang="fr-FR" smtClean="0">
                <a:solidFill>
                  <a:prstClr val="black"/>
                </a:solidFill>
              </a:rPr>
              <a:pPr/>
              <a:t>5</a:t>
            </a:fld>
            <a:endParaRPr lang="fr-FR" dirty="0"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p:spPr>
        <p:txBody>
          <a:bodyPr/>
          <a:lstStyle/>
          <a:p>
            <a:pPr marL="342846" indent="-342846">
              <a:buFontTx/>
              <a:buAutoNum type="arabicPeriod"/>
              <a:defRPr/>
            </a:pPr>
            <a:r>
              <a:rPr lang="fr-BE" b="1" dirty="0" smtClean="0"/>
              <a:t>Affrontement, confrontation</a:t>
            </a:r>
          </a:p>
          <a:p>
            <a:pPr marL="342846" indent="-342846">
              <a:defRPr/>
            </a:pPr>
            <a:r>
              <a:rPr lang="fr-BE" dirty="0" smtClean="0"/>
              <a:t>réaction EC = remettre en cause ES (accusation de concurrence déloyale, …). Si ce mode d’interaction nuit à l’émergence de la RSE, il a par contre la qualité de pousser l’économie sociale à faire preuve de rigueur et de cohérence dans ses pratiques.</a:t>
            </a:r>
          </a:p>
          <a:p>
            <a:pPr>
              <a:defRPr/>
            </a:pPr>
            <a:endParaRPr lang="fr-BE" dirty="0" smtClean="0"/>
          </a:p>
          <a:p>
            <a:pPr marL="342846" indent="-342846">
              <a:defRPr/>
            </a:pPr>
            <a:r>
              <a:rPr lang="fr-BE" b="1" dirty="0" smtClean="0"/>
              <a:t>2. Partenariats</a:t>
            </a:r>
          </a:p>
          <a:p>
            <a:pPr>
              <a:defRPr/>
            </a:pPr>
            <a:r>
              <a:rPr lang="fr-BE" dirty="0" smtClean="0"/>
              <a:t>A condition de ne pas perdre son indépendance, ces partenariats apportent pour plus-value à l’ES l’apprentissage des méthodes de l’économie classique. </a:t>
            </a:r>
          </a:p>
          <a:p>
            <a:pPr>
              <a:defRPr/>
            </a:pPr>
            <a:r>
              <a:rPr lang="fr-BE" dirty="0" smtClean="0"/>
              <a:t>De telles pratiques sont à considérer comme porteuses de RSE dans la mesure où un réel échange de pratiques a lieu entre les partenaires, sinon on se contente d’une simple répartition de rôles où la RSE est externalisée par les entreprises classiques.</a:t>
            </a:r>
            <a:endParaRPr lang="fr-FR" dirty="0" smtClean="0">
              <a:latin typeface="Verdana" pitchFamily="34" charset="0"/>
            </a:endParaRPr>
          </a:p>
          <a:p>
            <a:pPr eaLnBrk="1" hangingPunct="1">
              <a:defRPr/>
            </a:pPr>
            <a:endParaRPr lang="fr-BE" dirty="0" smtClean="0"/>
          </a:p>
          <a:p>
            <a:pPr>
              <a:defRPr/>
            </a:pPr>
            <a:r>
              <a:rPr lang="fr-BE" b="1" dirty="0" smtClean="0"/>
              <a:t>3. Coexistence et concurrence</a:t>
            </a:r>
          </a:p>
          <a:p>
            <a:pPr>
              <a:defRPr/>
            </a:pPr>
            <a:r>
              <a:rPr lang="fr-BE" dirty="0" smtClean="0"/>
              <a:t>Le risque dans ce cas serait d’observer un nivellement par le bas comme c’est par exemple le cas quand on compare le commerce équitable tel que développé par Oxfam ou par des grandes surfaces (notamment les produits Colibri chez Colruyt).</a:t>
            </a:r>
          </a:p>
          <a:p>
            <a:pPr eaLnBrk="1" hangingPunct="1">
              <a:defRPr/>
            </a:pPr>
            <a:endParaRPr lang="fr-BE" sz="1400" dirty="0"/>
          </a:p>
        </p:txBody>
      </p:sp>
    </p:spTree>
    <p:extLst>
      <p:ext uri="{BB962C8B-B14F-4D97-AF65-F5344CB8AC3E}">
        <p14:creationId xmlns:p14="http://schemas.microsoft.com/office/powerpoint/2010/main" val="180990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43A3393-0E60-47E5-8E8C-2AB728E614A4}" type="slidenum">
              <a:rPr lang="fr-FR" smtClean="0">
                <a:solidFill>
                  <a:prstClr val="black"/>
                </a:solidFill>
              </a:rPr>
              <a:pPr/>
              <a:t>6</a:t>
            </a:fld>
            <a:endParaRPr lang="fr-FR" dirty="0"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p:spPr>
        <p:txBody>
          <a:bodyPr/>
          <a:lstStyle/>
          <a:p>
            <a:pPr marL="342846" indent="-342846">
              <a:buFontTx/>
              <a:buAutoNum type="arabicPeriod"/>
              <a:defRPr/>
            </a:pPr>
            <a:r>
              <a:rPr lang="fr-BE" b="1" dirty="0" smtClean="0"/>
              <a:t>Affrontement, confrontation</a:t>
            </a:r>
          </a:p>
          <a:p>
            <a:pPr marL="342846" indent="-342846">
              <a:defRPr/>
            </a:pPr>
            <a:r>
              <a:rPr lang="fr-BE" dirty="0" smtClean="0"/>
              <a:t>réaction EC = remettre en cause ES (accusation de concurrence déloyale, …). Si ce mode d’interaction nuit à l’émergence de la RSE, il a par contre la qualité de pousser l’économie sociale à faire preuve de rigueur et de cohérence dans ses pratiques.</a:t>
            </a:r>
          </a:p>
          <a:p>
            <a:pPr>
              <a:defRPr/>
            </a:pPr>
            <a:endParaRPr lang="fr-BE" dirty="0" smtClean="0"/>
          </a:p>
          <a:p>
            <a:pPr marL="342846" indent="-342846">
              <a:defRPr/>
            </a:pPr>
            <a:r>
              <a:rPr lang="fr-BE" b="1" dirty="0" smtClean="0"/>
              <a:t>2. Partenariats</a:t>
            </a:r>
          </a:p>
          <a:p>
            <a:pPr>
              <a:defRPr/>
            </a:pPr>
            <a:r>
              <a:rPr lang="fr-BE" dirty="0" smtClean="0"/>
              <a:t>A condition de ne pas perdre son indépendance, ces partenariats apportent pour plus-value à l’ES l’apprentissage des méthodes de l’économie classique. </a:t>
            </a:r>
          </a:p>
          <a:p>
            <a:pPr>
              <a:defRPr/>
            </a:pPr>
            <a:r>
              <a:rPr lang="fr-BE" dirty="0" smtClean="0"/>
              <a:t>De telles pratiques sont à considérer comme porteuses de RSE dans la mesure où un réel échange de pratiques a lieu entre les partenaires, sinon on se contente d’une simple répartition de rôles où la RSE est externalisée par les entreprises classiques.</a:t>
            </a:r>
            <a:endParaRPr lang="fr-FR" dirty="0" smtClean="0">
              <a:latin typeface="Verdana" pitchFamily="34" charset="0"/>
            </a:endParaRPr>
          </a:p>
          <a:p>
            <a:pPr eaLnBrk="1" hangingPunct="1">
              <a:defRPr/>
            </a:pPr>
            <a:endParaRPr lang="fr-BE" dirty="0" smtClean="0"/>
          </a:p>
          <a:p>
            <a:pPr>
              <a:defRPr/>
            </a:pPr>
            <a:r>
              <a:rPr lang="fr-BE" b="1" dirty="0" smtClean="0"/>
              <a:t>3. Coexistence et concurrence</a:t>
            </a:r>
          </a:p>
          <a:p>
            <a:pPr>
              <a:defRPr/>
            </a:pPr>
            <a:r>
              <a:rPr lang="fr-BE" dirty="0" smtClean="0"/>
              <a:t>Le risque dans ce cas serait d’observer un nivellement par le bas comme c’est par exemple le cas quand on compare le commerce équitable tel que développé par Oxfam ou par des grandes surfaces (notamment les produits Colibri chez Colruyt).</a:t>
            </a:r>
          </a:p>
          <a:p>
            <a:pPr eaLnBrk="1" hangingPunct="1">
              <a:defRPr/>
            </a:pPr>
            <a:endParaRPr lang="fr-BE" sz="1400" dirty="0"/>
          </a:p>
        </p:txBody>
      </p:sp>
    </p:spTree>
    <p:extLst>
      <p:ext uri="{BB962C8B-B14F-4D97-AF65-F5344CB8AC3E}">
        <p14:creationId xmlns:p14="http://schemas.microsoft.com/office/powerpoint/2010/main" val="1809906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BC3281-2D26-457C-9E0B-2AAB4ED31386}" type="slidenum">
              <a:rPr lang="fr-FR" altLang="fr-FR" smtClean="0"/>
              <a:pPr eaLnBrk="1" hangingPunct="1">
                <a:spcBef>
                  <a:spcPct val="0"/>
                </a:spcBef>
              </a:pPr>
              <a:t>7</a:t>
            </a:fld>
            <a:endParaRPr lang="fr-FR" altLang="fr-F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Tree>
    <p:extLst>
      <p:ext uri="{BB962C8B-B14F-4D97-AF65-F5344CB8AC3E}">
        <p14:creationId xmlns:p14="http://schemas.microsoft.com/office/powerpoint/2010/main" val="192835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mtClean="0"/>
          </a:p>
        </p:txBody>
      </p:sp>
      <p:sp>
        <p:nvSpPr>
          <p:cNvPr id="532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AC1790-80CC-4C4B-BE66-7B761CFC5126}" type="slidenum">
              <a:rPr lang="fr-BE" altLang="fr-FR" smtClean="0">
                <a:solidFill>
                  <a:srgbClr val="000000"/>
                </a:solidFill>
              </a:rPr>
              <a:pPr eaLnBrk="1" hangingPunct="1">
                <a:spcBef>
                  <a:spcPct val="0"/>
                </a:spcBef>
              </a:pPr>
              <a:t>8</a:t>
            </a:fld>
            <a:endParaRPr lang="fr-BE" altLang="fr-FR" smtClean="0">
              <a:solidFill>
                <a:srgbClr val="000000"/>
              </a:solidFill>
            </a:endParaRPr>
          </a:p>
        </p:txBody>
      </p:sp>
    </p:spTree>
    <p:extLst>
      <p:ext uri="{BB962C8B-B14F-4D97-AF65-F5344CB8AC3E}">
        <p14:creationId xmlns:p14="http://schemas.microsoft.com/office/powerpoint/2010/main" val="192102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5FC672A-10C2-4330-9E9A-FA7B54C68AEE}" type="slidenum">
              <a:rPr lang="fr-FR" altLang="fr-FR" smtClean="0"/>
              <a:pPr eaLnBrk="1" hangingPunct="1">
                <a:spcBef>
                  <a:spcPct val="0"/>
                </a:spcBef>
              </a:pPr>
              <a:t>9</a:t>
            </a:fld>
            <a:endParaRPr lang="fr-FR" altLang="fr-F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fr-BE" altLang="fr-FR" sz="900" smtClean="0"/>
              <a:t>L’ES joue un rôle historique pour répondre à nos besoins de 1</a:t>
            </a:r>
            <a:r>
              <a:rPr lang="fr-BE" altLang="fr-FR" sz="900" baseline="30000" smtClean="0"/>
              <a:t>ère</a:t>
            </a:r>
            <a:r>
              <a:rPr lang="fr-BE" altLang="fr-FR" sz="900" smtClean="0"/>
              <a:t> nécessité et en particulier pour les plus précarisés. </a:t>
            </a:r>
          </a:p>
        </p:txBody>
      </p:sp>
    </p:spTree>
    <p:extLst>
      <p:ext uri="{BB962C8B-B14F-4D97-AF65-F5344CB8AC3E}">
        <p14:creationId xmlns:p14="http://schemas.microsoft.com/office/powerpoint/2010/main" val="1166263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icture 12" descr="coverPWPvierge1"/>
          <p:cNvPicPr>
            <a:picLocks noChangeAspect="1" noChangeArrowheads="1"/>
          </p:cNvPicPr>
          <p:nvPr userDrawn="1"/>
        </p:nvPicPr>
        <p:blipFill>
          <a:blip r:embed="rId2" cstate="print"/>
          <a:srcRect/>
          <a:stretch>
            <a:fillRect/>
          </a:stretch>
        </p:blipFill>
        <p:spPr bwMode="auto">
          <a:xfrm>
            <a:off x="-36512" y="-27384"/>
            <a:ext cx="9144000" cy="6862763"/>
          </a:xfrm>
          <a:prstGeom prst="rect">
            <a:avLst/>
          </a:prstGeom>
          <a:noFill/>
          <a:ln w="9525">
            <a:noFill/>
            <a:miter lim="800000"/>
            <a:headEnd/>
            <a:tailEnd/>
          </a:ln>
        </p:spPr>
      </p:pic>
      <p:sp>
        <p:nvSpPr>
          <p:cNvPr id="4" name="Espace réservé du contenu 3"/>
          <p:cNvSpPr>
            <a:spLocks noGrp="1"/>
          </p:cNvSpPr>
          <p:nvPr>
            <p:ph sz="quarter" idx="10" hasCustomPrompt="1"/>
          </p:nvPr>
        </p:nvSpPr>
        <p:spPr>
          <a:xfrm>
            <a:off x="2124075" y="5516563"/>
            <a:ext cx="6840538" cy="649287"/>
          </a:xfrm>
          <a:prstGeom prst="rect">
            <a:avLst/>
          </a:prstGeom>
        </p:spPr>
        <p:txBody>
          <a:bodyPr/>
          <a:lstStyle>
            <a:lvl1pPr>
              <a:buNone/>
              <a:defRPr>
                <a:solidFill>
                  <a:schemeClr val="bg1"/>
                </a:solidFill>
              </a:defRPr>
            </a:lvl1pPr>
          </a:lstStyle>
          <a:p>
            <a:pPr lvl="0"/>
            <a:r>
              <a:rPr lang="fr-FR" dirty="0" smtClean="0"/>
              <a:t>Titre</a:t>
            </a:r>
            <a:endParaRPr lang="fr-BE" dirty="0"/>
          </a:p>
        </p:txBody>
      </p:sp>
    </p:spTree>
    <p:extLst>
      <p:ext uri="{BB962C8B-B14F-4D97-AF65-F5344CB8AC3E}">
        <p14:creationId xmlns:p14="http://schemas.microsoft.com/office/powerpoint/2010/main" val="351936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3935566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421142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2848991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fr-FR">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fr-FR">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E20D427-EEC6-489D-8D9C-3F63F333FD5A}"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180535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Titre. 2 contenus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BE"/>
          </a:p>
        </p:txBody>
      </p:sp>
      <p:sp>
        <p:nvSpPr>
          <p:cNvPr id="3" name="Espace réservé du contenu 2"/>
          <p:cNvSpPr>
            <a:spLocks noGrp="1"/>
          </p:cNvSpPr>
          <p:nvPr>
            <p:ph sz="quarter" idx="1"/>
          </p:nvPr>
        </p:nvSpPr>
        <p:spPr>
          <a:xfrm>
            <a:off x="457200" y="1600200"/>
            <a:ext cx="4038600" cy="21859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quarter" idx="2"/>
          </p:nvPr>
        </p:nvSpPr>
        <p:spPr>
          <a:xfrm>
            <a:off x="457200" y="3938588"/>
            <a:ext cx="4038600" cy="218757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contenu 4"/>
          <p:cNvSpPr>
            <a:spLocks noGrp="1"/>
          </p:cNvSpPr>
          <p:nvPr>
            <p:ph sz="half" idx="3"/>
          </p:nvPr>
        </p:nvSpPr>
        <p:spPr>
          <a:xfrm>
            <a:off x="4648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fr-FR">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fr-FR">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ADCC744-08BF-4DB0-BE67-D08E28ACCEA5}"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276404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4958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fr-BE"/>
          </a:p>
        </p:txBody>
      </p:sp>
      <p:sp>
        <p:nvSpPr>
          <p:cNvPr id="5"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fr-BE"/>
          </a:p>
        </p:txBody>
      </p:sp>
      <p:sp>
        <p:nvSpPr>
          <p:cNvPr id="6" name="Rectangle 9"/>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62FF0355-27A8-4299-9F01-6F971E29C877}" type="slidenum">
              <a:rPr lang="fr-BE"/>
              <a:pPr>
                <a:defRPr/>
              </a:pPr>
              <a:t>‹N°›</a:t>
            </a:fld>
            <a:endParaRPr lang="fr-BE"/>
          </a:p>
        </p:txBody>
      </p:sp>
    </p:spTree>
    <p:extLst>
      <p:ext uri="{BB962C8B-B14F-4D97-AF65-F5344CB8AC3E}">
        <p14:creationId xmlns:p14="http://schemas.microsoft.com/office/powerpoint/2010/main" val="353642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59632" y="6309320"/>
            <a:ext cx="5760640" cy="365125"/>
          </a:xfrm>
          <a:prstGeom prst="rect">
            <a:avLst/>
          </a:prstGeom>
        </p:spPr>
        <p:txBody>
          <a:bodyPr/>
          <a:lstStyle>
            <a:lvl1pPr>
              <a:defRPr sz="1200">
                <a:solidFill>
                  <a:schemeClr val="bg1"/>
                </a:solidFill>
              </a:defRPr>
            </a:lvl1pPr>
          </a:lstStyle>
          <a:p>
            <a:r>
              <a:rPr lang="fr-BE" b="1" dirty="0" smtClean="0">
                <a:solidFill>
                  <a:prstClr val="white"/>
                </a:solidFill>
                <a:latin typeface="Tahoma" pitchFamily="34" charset="0"/>
              </a:rPr>
              <a:t>SAW-B 28 novembre 2012 Jean-François Herz et Caroline Grisar</a:t>
            </a:r>
          </a:p>
          <a:p>
            <a:endParaRPr lang="fr-BE" dirty="0">
              <a:solidFill>
                <a:prstClr val="white"/>
              </a:solidFill>
            </a:endParaRPr>
          </a:p>
        </p:txBody>
      </p:sp>
      <p:sp>
        <p:nvSpPr>
          <p:cNvPr id="7" name="Rectangle 3"/>
          <p:cNvSpPr txBox="1">
            <a:spLocks noChangeArrowheads="1"/>
          </p:cNvSpPr>
          <p:nvPr userDrawn="1"/>
        </p:nvSpPr>
        <p:spPr>
          <a:xfrm>
            <a:off x="-36512" y="-27384"/>
            <a:ext cx="9180512" cy="1152128"/>
          </a:xfrm>
          <a:prstGeom prst="rect">
            <a:avLst/>
          </a:prstGeom>
          <a:solidFill>
            <a:srgbClr val="6F2023"/>
          </a:solidFill>
        </p:spPr>
        <p:txBody>
          <a:bodyPr vert="horz" lIns="91440" tIns="45720" rIns="91440" bIns="45720" rtlCol="0" anchor="ctr">
            <a:normAutofit/>
          </a:bodyPr>
          <a:lstStyle/>
          <a:p>
            <a:pPr>
              <a:spcBef>
                <a:spcPct val="0"/>
              </a:spcBef>
              <a:defRPr/>
            </a:pPr>
            <a:r>
              <a:rPr lang="fr-FR" sz="3400" dirty="0">
                <a:solidFill>
                  <a:prstClr val="white"/>
                </a:solidFill>
                <a:latin typeface="Verdana" pitchFamily="34" charset="0"/>
              </a:rPr>
              <a:t/>
            </a:r>
            <a:br>
              <a:rPr lang="fr-FR" sz="3400" dirty="0">
                <a:solidFill>
                  <a:prstClr val="white"/>
                </a:solidFill>
                <a:latin typeface="Verdana" pitchFamily="34" charset="0"/>
              </a:rPr>
            </a:br>
            <a:endParaRPr lang="fr-FR" sz="1600" dirty="0">
              <a:solidFill>
                <a:prstClr val="white"/>
              </a:solidFill>
              <a:latin typeface="Verdana" pitchFamily="34" charset="0"/>
            </a:endParaRPr>
          </a:p>
        </p:txBody>
      </p:sp>
      <p:sp>
        <p:nvSpPr>
          <p:cNvPr id="8" name="Line 9"/>
          <p:cNvSpPr>
            <a:spLocks noChangeShapeType="1"/>
          </p:cNvSpPr>
          <p:nvPr userDrawn="1"/>
        </p:nvSpPr>
        <p:spPr bwMode="auto">
          <a:xfrm flipV="1">
            <a:off x="-36512" y="1124744"/>
            <a:ext cx="9180512" cy="0"/>
          </a:xfrm>
          <a:prstGeom prst="line">
            <a:avLst/>
          </a:prstGeom>
          <a:noFill/>
          <a:ln w="57150">
            <a:solidFill>
              <a:srgbClr val="FF0000"/>
            </a:solidFill>
            <a:round/>
            <a:headEnd/>
            <a:tailEnd/>
          </a:ln>
        </p:spPr>
        <p:txBody>
          <a:bodyPr/>
          <a:lstStyle/>
          <a:p>
            <a:endParaRPr lang="fr-BE">
              <a:solidFill>
                <a:prstClr val="black"/>
              </a:solidFill>
            </a:endParaRPr>
          </a:p>
        </p:txBody>
      </p:sp>
      <p:sp>
        <p:nvSpPr>
          <p:cNvPr id="11" name="Espace réservé du texte 10"/>
          <p:cNvSpPr>
            <a:spLocks noGrp="1"/>
          </p:cNvSpPr>
          <p:nvPr>
            <p:ph type="body" sz="quarter" idx="13" hasCustomPrompt="1"/>
          </p:nvPr>
        </p:nvSpPr>
        <p:spPr>
          <a:xfrm>
            <a:off x="323528" y="188641"/>
            <a:ext cx="8568952" cy="864096"/>
          </a:xfrm>
          <a:prstGeom prst="rect">
            <a:avLst/>
          </a:prstGeom>
        </p:spPr>
        <p:txBody>
          <a:bodyPr/>
          <a:lstStyle>
            <a:lvl1pPr>
              <a:buNone/>
              <a:defRPr>
                <a:solidFill>
                  <a:schemeClr val="bg1"/>
                </a:solidFill>
              </a:defRPr>
            </a:lvl1pPr>
            <a:lvl2pPr>
              <a:buNone/>
              <a:defRPr/>
            </a:lvl2pPr>
            <a:lvl3pPr>
              <a:buNone/>
              <a:defRPr/>
            </a:lvl3pPr>
            <a:lvl4pPr>
              <a:buNone/>
              <a:defRPr/>
            </a:lvl4pPr>
            <a:lvl5pPr>
              <a:buNone/>
              <a:defRPr/>
            </a:lvl5pPr>
          </a:lstStyle>
          <a:p>
            <a:pPr lvl="0"/>
            <a:r>
              <a:rPr lang="fr-FR" dirty="0" smtClean="0"/>
              <a:t>Titre</a:t>
            </a:r>
            <a:endParaRPr lang="fr-BE" dirty="0"/>
          </a:p>
        </p:txBody>
      </p:sp>
      <p:sp>
        <p:nvSpPr>
          <p:cNvPr id="13" name="Espace réservé du contenu 12"/>
          <p:cNvSpPr>
            <a:spLocks noGrp="1"/>
          </p:cNvSpPr>
          <p:nvPr>
            <p:ph sz="quarter" idx="14"/>
          </p:nvPr>
        </p:nvSpPr>
        <p:spPr>
          <a:xfrm>
            <a:off x="323850" y="1412875"/>
            <a:ext cx="8640763" cy="467995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Tree>
    <p:extLst>
      <p:ext uri="{BB962C8B-B14F-4D97-AF65-F5344CB8AC3E}">
        <p14:creationId xmlns:p14="http://schemas.microsoft.com/office/powerpoint/2010/main" val="268008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59632" y="6309320"/>
            <a:ext cx="2133600" cy="365125"/>
          </a:xfrm>
          <a:prstGeom prst="rect">
            <a:avLst/>
          </a:prstGeom>
        </p:spPr>
        <p:txBody>
          <a:bodyPr/>
          <a:lstStyle>
            <a:lvl1pPr>
              <a:defRPr sz="1300">
                <a:solidFill>
                  <a:schemeClr val="bg1"/>
                </a:solidFill>
              </a:defRPr>
            </a:lvl1pPr>
          </a:lstStyle>
          <a:p>
            <a:endParaRPr lang="fr-BE" dirty="0">
              <a:solidFill>
                <a:prstClr val="white"/>
              </a:solidFill>
            </a:endParaRPr>
          </a:p>
        </p:txBody>
      </p:sp>
      <p:sp>
        <p:nvSpPr>
          <p:cNvPr id="7" name="Rectangle 3"/>
          <p:cNvSpPr txBox="1">
            <a:spLocks noChangeArrowheads="1"/>
          </p:cNvSpPr>
          <p:nvPr userDrawn="1"/>
        </p:nvSpPr>
        <p:spPr>
          <a:xfrm>
            <a:off x="-36512" y="-27384"/>
            <a:ext cx="9180512" cy="1152128"/>
          </a:xfrm>
          <a:prstGeom prst="rect">
            <a:avLst/>
          </a:prstGeom>
          <a:solidFill>
            <a:srgbClr val="6F2023"/>
          </a:solidFill>
        </p:spPr>
        <p:txBody>
          <a:bodyPr vert="horz" lIns="91440" tIns="45720" rIns="91440" bIns="45720" rtlCol="0" anchor="ctr">
            <a:normAutofit/>
          </a:bodyPr>
          <a:lstStyle/>
          <a:p>
            <a:pPr>
              <a:spcBef>
                <a:spcPct val="0"/>
              </a:spcBef>
              <a:defRPr/>
            </a:pPr>
            <a:r>
              <a:rPr lang="fr-FR" sz="3400" dirty="0">
                <a:solidFill>
                  <a:prstClr val="white"/>
                </a:solidFill>
                <a:latin typeface="Verdana" pitchFamily="34" charset="0"/>
              </a:rPr>
              <a:t/>
            </a:r>
            <a:br>
              <a:rPr lang="fr-FR" sz="3400" dirty="0">
                <a:solidFill>
                  <a:prstClr val="white"/>
                </a:solidFill>
                <a:latin typeface="Verdana" pitchFamily="34" charset="0"/>
              </a:rPr>
            </a:br>
            <a:endParaRPr lang="fr-FR" sz="1600" dirty="0">
              <a:solidFill>
                <a:prstClr val="white"/>
              </a:solidFill>
              <a:latin typeface="Verdana" pitchFamily="34" charset="0"/>
            </a:endParaRPr>
          </a:p>
        </p:txBody>
      </p:sp>
      <p:sp>
        <p:nvSpPr>
          <p:cNvPr id="8" name="Line 9"/>
          <p:cNvSpPr>
            <a:spLocks noChangeShapeType="1"/>
          </p:cNvSpPr>
          <p:nvPr userDrawn="1"/>
        </p:nvSpPr>
        <p:spPr bwMode="auto">
          <a:xfrm flipV="1">
            <a:off x="-36512" y="1124744"/>
            <a:ext cx="9180512" cy="0"/>
          </a:xfrm>
          <a:prstGeom prst="line">
            <a:avLst/>
          </a:prstGeom>
          <a:noFill/>
          <a:ln w="57150">
            <a:solidFill>
              <a:srgbClr val="FF0000"/>
            </a:solidFill>
            <a:round/>
            <a:headEnd/>
            <a:tailEnd/>
          </a:ln>
        </p:spPr>
        <p:txBody>
          <a:bodyPr/>
          <a:lstStyle/>
          <a:p>
            <a:endParaRPr lang="fr-BE">
              <a:solidFill>
                <a:prstClr val="black"/>
              </a:solidFill>
            </a:endParaRPr>
          </a:p>
        </p:txBody>
      </p:sp>
      <p:sp>
        <p:nvSpPr>
          <p:cNvPr id="11" name="Espace réservé du texte 10"/>
          <p:cNvSpPr>
            <a:spLocks noGrp="1"/>
          </p:cNvSpPr>
          <p:nvPr>
            <p:ph type="body" sz="quarter" idx="13" hasCustomPrompt="1"/>
          </p:nvPr>
        </p:nvSpPr>
        <p:spPr>
          <a:xfrm>
            <a:off x="323528" y="188641"/>
            <a:ext cx="8568952" cy="864096"/>
          </a:xfrm>
          <a:prstGeom prst="rect">
            <a:avLst/>
          </a:prstGeom>
        </p:spPr>
        <p:txBody>
          <a:bodyPr/>
          <a:lstStyle>
            <a:lvl1pPr>
              <a:buNone/>
              <a:defRPr>
                <a:solidFill>
                  <a:schemeClr val="bg1"/>
                </a:solidFill>
              </a:defRPr>
            </a:lvl1pPr>
            <a:lvl2pPr>
              <a:buNone/>
              <a:defRPr/>
            </a:lvl2pPr>
            <a:lvl3pPr>
              <a:buNone/>
              <a:defRPr/>
            </a:lvl3pPr>
            <a:lvl4pPr>
              <a:buNone/>
              <a:defRPr/>
            </a:lvl4pPr>
            <a:lvl5pPr>
              <a:buNone/>
              <a:defRPr/>
            </a:lvl5pPr>
          </a:lstStyle>
          <a:p>
            <a:pPr lvl="0"/>
            <a:r>
              <a:rPr lang="fr-FR" dirty="0" smtClean="0"/>
              <a:t>Titre</a:t>
            </a:r>
            <a:endParaRPr lang="fr-BE" dirty="0"/>
          </a:p>
        </p:txBody>
      </p:sp>
      <p:sp>
        <p:nvSpPr>
          <p:cNvPr id="9" name="Espace réservé du contenu 3"/>
          <p:cNvSpPr>
            <a:spLocks noGrp="1"/>
          </p:cNvSpPr>
          <p:nvPr>
            <p:ph sz="half" idx="2"/>
          </p:nvPr>
        </p:nvSpPr>
        <p:spPr>
          <a:xfrm>
            <a:off x="179512" y="1628800"/>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10" name="Espace réservé du contenu 5"/>
          <p:cNvSpPr>
            <a:spLocks noGrp="1"/>
          </p:cNvSpPr>
          <p:nvPr>
            <p:ph sz="quarter" idx="4"/>
          </p:nvPr>
        </p:nvSpPr>
        <p:spPr>
          <a:xfrm>
            <a:off x="4788024" y="1628800"/>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Tree>
    <p:extLst>
      <p:ext uri="{BB962C8B-B14F-4D97-AF65-F5344CB8AC3E}">
        <p14:creationId xmlns:p14="http://schemas.microsoft.com/office/powerpoint/2010/main" val="286539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6" name="Espace réservé du numéro de diapositive 5"/>
          <p:cNvSpPr>
            <a:spLocks noGrp="1"/>
          </p:cNvSpPr>
          <p:nvPr>
            <p:ph type="sldNum" sz="quarter" idx="12"/>
          </p:nvPr>
        </p:nvSpPr>
        <p:spPr>
          <a:xfrm>
            <a:off x="4067944" y="162880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240852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dirty="0" smtClean="0"/>
              <a:t>Cliquez pour modifier le style du titre</a:t>
            </a:r>
            <a:endParaRPr lang="fr-BE" dirty="0"/>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5" name="Espace réservé de la date 4"/>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1909932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209477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a:xfrm>
            <a:off x="1835696" y="2924944"/>
            <a:ext cx="2133600" cy="365125"/>
          </a:xfrm>
          <a:prstGeom prst="rect">
            <a:avLst/>
          </a:prstGeom>
        </p:spPr>
        <p:txBody>
          <a:bodyPr/>
          <a:lstStyle/>
          <a:p>
            <a:endParaRPr lang="fr-BE">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215904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264108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3153586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overPWPvierge2"/>
          <p:cNvPicPr>
            <a:picLocks noChangeAspect="1" noChangeArrowheads="1"/>
          </p:cNvPicPr>
          <p:nvPr userDrawn="1"/>
        </p:nvPicPr>
        <p:blipFill>
          <a:blip r:embed="rId17" cstate="print"/>
          <a:srcRect/>
          <a:stretch>
            <a:fillRect/>
          </a:stretch>
        </p:blipFill>
        <p:spPr bwMode="auto">
          <a:xfrm>
            <a:off x="-36512" y="-27384"/>
            <a:ext cx="9144000" cy="6858000"/>
          </a:xfrm>
          <a:prstGeom prst="rect">
            <a:avLst/>
          </a:prstGeom>
          <a:noFill/>
          <a:ln w="9525">
            <a:noFill/>
            <a:miter lim="800000"/>
            <a:headEnd/>
            <a:tailEnd/>
          </a:ln>
        </p:spPr>
      </p:pic>
    </p:spTree>
    <p:extLst>
      <p:ext uri="{BB962C8B-B14F-4D97-AF65-F5344CB8AC3E}">
        <p14:creationId xmlns:p14="http://schemas.microsoft.com/office/powerpoint/2010/main" val="3614936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50" r:id="rId15"/>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hyperlink" Target="http://www.socialeconomy.eu.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conomiesociale.be/" TargetMode="External"/><Relationship Id="rId2" Type="http://schemas.openxmlformats.org/officeDocument/2006/relationships/hyperlink" Target="http://www.participer.toutautrechose.b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994412" y="4005064"/>
            <a:ext cx="3347864" cy="830997"/>
          </a:xfrm>
          <a:prstGeom prst="rect">
            <a:avLst/>
          </a:prstGeom>
          <a:noFill/>
        </p:spPr>
        <p:txBody>
          <a:bodyPr wrap="square" rtlCol="0">
            <a:spAutoFit/>
          </a:bodyPr>
          <a:lstStyle/>
          <a:p>
            <a:r>
              <a:rPr lang="fr-BE" sz="1600" b="1" dirty="0" smtClean="0">
                <a:solidFill>
                  <a:prstClr val="black"/>
                </a:solidFill>
                <a:latin typeface="Verdana" pitchFamily="34" charset="0"/>
                <a:ea typeface="Verdana" pitchFamily="34" charset="0"/>
                <a:cs typeface="Verdana" pitchFamily="34" charset="0"/>
              </a:rPr>
              <a:t>SAW-B</a:t>
            </a:r>
          </a:p>
          <a:p>
            <a:r>
              <a:rPr lang="fr-BE" sz="1600" b="1" dirty="0" smtClean="0">
                <a:solidFill>
                  <a:prstClr val="black"/>
                </a:solidFill>
                <a:latin typeface="Verdana" pitchFamily="34" charset="0"/>
                <a:ea typeface="Verdana" pitchFamily="34" charset="0"/>
                <a:cs typeface="Verdana" pitchFamily="34" charset="0"/>
              </a:rPr>
              <a:t>Barbara Garbarczyk</a:t>
            </a:r>
          </a:p>
          <a:p>
            <a:r>
              <a:rPr lang="fr-BE" sz="1600" b="1" dirty="0" smtClean="0">
                <a:solidFill>
                  <a:prstClr val="black"/>
                </a:solidFill>
                <a:latin typeface="Verdana" pitchFamily="34" charset="0"/>
                <a:ea typeface="Verdana" pitchFamily="34" charset="0"/>
                <a:cs typeface="Verdana" pitchFamily="34" charset="0"/>
              </a:rPr>
              <a:t>Violaine Wathelet</a:t>
            </a:r>
            <a:endParaRPr lang="fr-BE" sz="1600" b="1" dirty="0">
              <a:solidFill>
                <a:prstClr val="black"/>
              </a:solidFill>
              <a:latin typeface="Verdana" pitchFamily="34" charset="0"/>
              <a:ea typeface="Verdana" pitchFamily="34" charset="0"/>
              <a:cs typeface="Verdana" pitchFamily="34" charset="0"/>
            </a:endParaRPr>
          </a:p>
        </p:txBody>
      </p:sp>
      <p:sp>
        <p:nvSpPr>
          <p:cNvPr id="3" name="Rectangle 2"/>
          <p:cNvSpPr/>
          <p:nvPr/>
        </p:nvSpPr>
        <p:spPr>
          <a:xfrm>
            <a:off x="107504" y="188640"/>
            <a:ext cx="1404552" cy="369332"/>
          </a:xfrm>
          <a:prstGeom prst="rect">
            <a:avLst/>
          </a:prstGeom>
        </p:spPr>
        <p:txBody>
          <a:bodyPr wrap="none">
            <a:spAutoFit/>
          </a:bodyPr>
          <a:lstStyle/>
          <a:p>
            <a:pPr lvl="0">
              <a:spcBef>
                <a:spcPct val="50000"/>
              </a:spcBef>
            </a:pPr>
            <a:r>
              <a:rPr lang="fr-BE" b="1" dirty="0" smtClean="0">
                <a:latin typeface="Tahoma" pitchFamily="34" charset="0"/>
              </a:rPr>
              <a:t>Mars 2016</a:t>
            </a:r>
            <a:endParaRPr lang="fr-BE" b="1" dirty="0">
              <a:latin typeface="Tahoma" pitchFamily="34" charset="0"/>
            </a:endParaRPr>
          </a:p>
        </p:txBody>
      </p:sp>
      <p:sp>
        <p:nvSpPr>
          <p:cNvPr id="6" name="Rectangle 5"/>
          <p:cNvSpPr/>
          <p:nvPr/>
        </p:nvSpPr>
        <p:spPr>
          <a:xfrm>
            <a:off x="2051720" y="5373216"/>
            <a:ext cx="6840760" cy="954107"/>
          </a:xfrm>
          <a:prstGeom prst="rect">
            <a:avLst/>
          </a:prstGeom>
        </p:spPr>
        <p:txBody>
          <a:bodyPr wrap="square">
            <a:spAutoFit/>
          </a:bodyPr>
          <a:lstStyle/>
          <a:p>
            <a:pPr marL="342900" lvl="0" indent="-342900" algn="ctr">
              <a:spcBef>
                <a:spcPct val="20000"/>
              </a:spcBef>
            </a:pPr>
            <a:r>
              <a:rPr lang="fr-BE" sz="2800" dirty="0">
                <a:solidFill>
                  <a:prstClr val="white"/>
                </a:solidFill>
              </a:rPr>
              <a:t>L’économie </a:t>
            </a:r>
            <a:r>
              <a:rPr lang="fr-BE" sz="2800" dirty="0" smtClean="0">
                <a:solidFill>
                  <a:prstClr val="white"/>
                </a:solidFill>
              </a:rPr>
              <a:t>sociale : vers une tout </a:t>
            </a:r>
            <a:br>
              <a:rPr lang="fr-BE" sz="2800" dirty="0" smtClean="0">
                <a:solidFill>
                  <a:prstClr val="white"/>
                </a:solidFill>
              </a:rPr>
            </a:br>
            <a:r>
              <a:rPr lang="fr-BE" sz="2800" dirty="0" smtClean="0">
                <a:solidFill>
                  <a:prstClr val="white"/>
                </a:solidFill>
              </a:rPr>
              <a:t>autre économie? </a:t>
            </a:r>
            <a:endParaRPr lang="fr-BE" sz="2800" dirty="0">
              <a:solidFill>
                <a:prstClr val="white"/>
              </a:solidFill>
            </a:endParaRPr>
          </a:p>
        </p:txBody>
      </p:sp>
    </p:spTree>
    <p:extLst>
      <p:ext uri="{BB962C8B-B14F-4D97-AF65-F5344CB8AC3E}">
        <p14:creationId xmlns:p14="http://schemas.microsoft.com/office/powerpoint/2010/main" val="318587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23" name="Rectangle 3"/>
          <p:cNvSpPr>
            <a:spLocks noGrp="1" noChangeArrowheads="1"/>
          </p:cNvSpPr>
          <p:nvPr>
            <p:ph type="title"/>
          </p:nvPr>
        </p:nvSpPr>
        <p:spPr>
          <a:xfrm>
            <a:off x="107950" y="44450"/>
            <a:ext cx="8964613" cy="1116013"/>
          </a:xfrm>
          <a:solidFill>
            <a:srgbClr val="6F2023"/>
          </a:solidFill>
        </p:spPr>
        <p:txBody>
          <a:bodyPr/>
          <a:lstStyle/>
          <a:p>
            <a:pPr eaLnBrk="1" hangingPunct="1">
              <a:lnSpc>
                <a:spcPct val="150000"/>
              </a:lnSpc>
              <a:defRPr/>
            </a:pPr>
            <a:r>
              <a:rPr lang="fr-FR" sz="3400" dirty="0">
                <a:solidFill>
                  <a:schemeClr val="bg1"/>
                </a:solidFill>
                <a:latin typeface="Verdana" pitchFamily="34" charset="0"/>
              </a:rPr>
              <a:t>…dans des secteurs variés</a:t>
            </a:r>
            <a:br>
              <a:rPr lang="fr-FR" sz="3400" dirty="0">
                <a:solidFill>
                  <a:schemeClr val="bg1"/>
                </a:solidFill>
                <a:latin typeface="Verdana" pitchFamily="34" charset="0"/>
              </a:rPr>
            </a:br>
            <a:endParaRPr lang="fr-FR" sz="3400" dirty="0">
              <a:solidFill>
                <a:schemeClr val="bg1"/>
              </a:solidFill>
              <a:latin typeface="Verdana" pitchFamily="34" charset="0"/>
            </a:endParaRPr>
          </a:p>
        </p:txBody>
      </p:sp>
      <p:sp>
        <p:nvSpPr>
          <p:cNvPr id="38916" name="Text Box 5"/>
          <p:cNvSpPr txBox="1">
            <a:spLocks noChangeArrowheads="1"/>
          </p:cNvSpPr>
          <p:nvPr/>
        </p:nvSpPr>
        <p:spPr bwMode="auto">
          <a:xfrm>
            <a:off x="395287" y="1340768"/>
            <a:ext cx="8353425"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1" hangingPunct="1">
              <a:spcBef>
                <a:spcPct val="50000"/>
              </a:spcBef>
              <a:buClrTx/>
              <a:buSzTx/>
              <a:buFontTx/>
              <a:buNone/>
            </a:pPr>
            <a:r>
              <a:rPr lang="fr-BE" altLang="fr-FR" sz="2000" b="1" dirty="0" smtClean="0">
                <a:latin typeface="+mj-lt"/>
              </a:rPr>
              <a:t>LOGEMENT : </a:t>
            </a:r>
            <a:r>
              <a:rPr lang="fr-BE" altLang="fr-FR" sz="2000" dirty="0" smtClean="0">
                <a:latin typeface="+mj-lt"/>
              </a:rPr>
              <a:t>Les </a:t>
            </a:r>
            <a:r>
              <a:rPr lang="fr-BE" altLang="fr-FR" sz="2000" dirty="0" err="1" smtClean="0">
                <a:latin typeface="+mj-lt"/>
              </a:rPr>
              <a:t>Tournières</a:t>
            </a:r>
            <a:r>
              <a:rPr lang="fr-BE" altLang="fr-FR" sz="2000" dirty="0" smtClean="0">
                <a:latin typeface="+mj-lt"/>
              </a:rPr>
              <a:t>…</a:t>
            </a:r>
            <a:endParaRPr lang="fr-BE" altLang="fr-FR" sz="2000" b="1" dirty="0">
              <a:latin typeface="+mj-lt"/>
            </a:endParaRPr>
          </a:p>
          <a:p>
            <a:pPr eaLnBrk="1" hangingPunct="1">
              <a:spcBef>
                <a:spcPct val="50000"/>
              </a:spcBef>
              <a:buClrTx/>
              <a:buSzTx/>
              <a:buFontTx/>
              <a:buNone/>
            </a:pPr>
            <a:r>
              <a:rPr lang="fr-BE" altLang="fr-FR" sz="2000" b="1" dirty="0" smtClean="0">
                <a:latin typeface="+mj-lt"/>
              </a:rPr>
              <a:t>SANTE </a:t>
            </a:r>
            <a:r>
              <a:rPr lang="fr-BE" altLang="fr-FR" sz="2000" dirty="0" smtClean="0">
                <a:latin typeface="+mj-lt"/>
              </a:rPr>
              <a:t>: Les maisons médicales…</a:t>
            </a:r>
          </a:p>
          <a:p>
            <a:pPr eaLnBrk="1" hangingPunct="1">
              <a:spcBef>
                <a:spcPct val="50000"/>
              </a:spcBef>
              <a:buClrTx/>
              <a:buSzTx/>
              <a:buFontTx/>
              <a:buNone/>
            </a:pPr>
            <a:r>
              <a:rPr lang="fr-BE" altLang="fr-FR" sz="2000" b="1" dirty="0" smtClean="0">
                <a:latin typeface="+mj-lt"/>
              </a:rPr>
              <a:t>RECYCLAGE &amp; VALORISATION DES DECHETS </a:t>
            </a:r>
            <a:r>
              <a:rPr lang="fr-BE" altLang="fr-FR" sz="2000" dirty="0" smtClean="0">
                <a:latin typeface="+mj-lt"/>
              </a:rPr>
              <a:t>: Terre, Les Petits Riens…</a:t>
            </a:r>
          </a:p>
          <a:p>
            <a:pPr eaLnBrk="1" hangingPunct="1">
              <a:spcBef>
                <a:spcPct val="50000"/>
              </a:spcBef>
              <a:buClrTx/>
              <a:buSzTx/>
              <a:buFontTx/>
              <a:buNone/>
            </a:pPr>
            <a:r>
              <a:rPr lang="fr-BE" altLang="fr-FR" sz="2000" b="1" dirty="0" smtClean="0">
                <a:latin typeface="+mj-lt"/>
              </a:rPr>
              <a:t>HORECA &amp; ALIMENTATION </a:t>
            </a:r>
            <a:r>
              <a:rPr lang="fr-BE" altLang="fr-FR" sz="2000" dirty="0" smtClean="0">
                <a:latin typeface="+mj-lt"/>
              </a:rPr>
              <a:t>: EFT Le Germoir, Cannelle, BEES coop…</a:t>
            </a:r>
            <a:endParaRPr lang="fr-BE" altLang="fr-FR" sz="2000" dirty="0">
              <a:latin typeface="+mj-lt"/>
            </a:endParaRPr>
          </a:p>
          <a:p>
            <a:pPr eaLnBrk="1" hangingPunct="1">
              <a:spcBef>
                <a:spcPct val="50000"/>
              </a:spcBef>
              <a:buClrTx/>
              <a:buSzTx/>
              <a:buFontTx/>
              <a:buNone/>
            </a:pPr>
            <a:r>
              <a:rPr lang="fr-BE" altLang="fr-FR" sz="2000" b="1" dirty="0" smtClean="0">
                <a:latin typeface="+mj-lt"/>
              </a:rPr>
              <a:t>CULTURE </a:t>
            </a:r>
            <a:r>
              <a:rPr lang="fr-BE" altLang="fr-FR" sz="2000" dirty="0" smtClean="0">
                <a:latin typeface="+mj-lt"/>
              </a:rPr>
              <a:t>: Les </a:t>
            </a:r>
            <a:r>
              <a:rPr lang="fr-BE" altLang="fr-FR" sz="2000" dirty="0" err="1" smtClean="0">
                <a:latin typeface="+mj-lt"/>
              </a:rPr>
              <a:t>Grignoux</a:t>
            </a:r>
            <a:r>
              <a:rPr lang="fr-BE" altLang="fr-FR" sz="2000" dirty="0" smtClean="0">
                <a:latin typeface="+mj-lt"/>
              </a:rPr>
              <a:t>, Dynamo   coop, Altérez-vous, Smart…</a:t>
            </a:r>
          </a:p>
          <a:p>
            <a:pPr eaLnBrk="1" hangingPunct="1">
              <a:spcBef>
                <a:spcPct val="50000"/>
              </a:spcBef>
              <a:buClrTx/>
              <a:buSzTx/>
              <a:buFontTx/>
              <a:buNone/>
            </a:pPr>
            <a:r>
              <a:rPr lang="fr-BE" altLang="fr-FR" sz="2000" b="1" dirty="0" smtClean="0">
                <a:latin typeface="+mj-lt"/>
              </a:rPr>
              <a:t>SERVICES DE PROXIMITE : </a:t>
            </a:r>
            <a:r>
              <a:rPr lang="fr-BE" altLang="fr-FR" sz="2000" dirty="0" err="1" smtClean="0">
                <a:latin typeface="+mj-lt"/>
              </a:rPr>
              <a:t>Solidaritel</a:t>
            </a:r>
            <a:endParaRPr lang="fr-BE" altLang="fr-FR" sz="2000" dirty="0" smtClean="0">
              <a:latin typeface="+mj-lt"/>
            </a:endParaRPr>
          </a:p>
          <a:p>
            <a:pPr eaLnBrk="1" hangingPunct="1">
              <a:spcBef>
                <a:spcPct val="50000"/>
              </a:spcBef>
              <a:buClrTx/>
              <a:buSzTx/>
              <a:buFontTx/>
              <a:buNone/>
            </a:pPr>
            <a:r>
              <a:rPr lang="fr-BE" altLang="fr-FR" sz="2000" b="1" dirty="0" smtClean="0">
                <a:latin typeface="+mj-lt"/>
              </a:rPr>
              <a:t>INSERTION SOCIOPROFESSIONNELLE : </a:t>
            </a:r>
            <a:r>
              <a:rPr lang="fr-BE" altLang="fr-FR" sz="2000" dirty="0" smtClean="0">
                <a:latin typeface="+mj-lt"/>
              </a:rPr>
              <a:t>Au four et au Moulin…</a:t>
            </a:r>
          </a:p>
          <a:p>
            <a:pPr eaLnBrk="1" hangingPunct="1">
              <a:spcBef>
                <a:spcPct val="50000"/>
              </a:spcBef>
              <a:buClrTx/>
              <a:buSzTx/>
              <a:buFontTx/>
              <a:buNone/>
            </a:pPr>
            <a:r>
              <a:rPr lang="fr-BE" altLang="fr-FR" sz="2000" b="1" dirty="0" smtClean="0">
                <a:latin typeface="+mj-lt"/>
              </a:rPr>
              <a:t>INFORMATIQUE </a:t>
            </a:r>
            <a:r>
              <a:rPr lang="fr-BE" altLang="fr-FR" sz="2000" dirty="0" smtClean="0">
                <a:latin typeface="+mj-lt"/>
              </a:rPr>
              <a:t>: </a:t>
            </a:r>
            <a:r>
              <a:rPr lang="fr-BE" altLang="fr-FR" sz="2000" dirty="0" err="1" smtClean="0">
                <a:latin typeface="+mj-lt"/>
              </a:rPr>
              <a:t>Damnet</a:t>
            </a:r>
            <a:r>
              <a:rPr lang="fr-BE" altLang="fr-FR" sz="2000" dirty="0" smtClean="0">
                <a:latin typeface="+mj-lt"/>
              </a:rPr>
              <a:t>…</a:t>
            </a:r>
          </a:p>
          <a:p>
            <a:pPr eaLnBrk="1" hangingPunct="1">
              <a:spcBef>
                <a:spcPct val="50000"/>
              </a:spcBef>
              <a:buClrTx/>
              <a:buSzTx/>
              <a:buFontTx/>
              <a:buNone/>
            </a:pPr>
            <a:r>
              <a:rPr lang="fr-BE" altLang="fr-FR" sz="2000" b="1" dirty="0" smtClean="0">
                <a:latin typeface="+mj-lt"/>
              </a:rPr>
              <a:t>COMMERCE EQUITABLE : </a:t>
            </a:r>
            <a:r>
              <a:rPr lang="fr-BE" altLang="fr-FR" sz="2000" dirty="0" smtClean="0">
                <a:latin typeface="+mj-lt"/>
              </a:rPr>
              <a:t>Oxfam, Café </a:t>
            </a:r>
            <a:r>
              <a:rPr lang="fr-BE" altLang="fr-FR" sz="2000" dirty="0" err="1" smtClean="0">
                <a:latin typeface="+mj-lt"/>
              </a:rPr>
              <a:t>Chorti</a:t>
            </a:r>
            <a:r>
              <a:rPr lang="fr-BE" altLang="fr-FR" sz="2000" dirty="0" smtClean="0">
                <a:latin typeface="+mj-lt"/>
              </a:rPr>
              <a:t>…</a:t>
            </a:r>
          </a:p>
          <a:p>
            <a:pPr eaLnBrk="1" hangingPunct="1">
              <a:spcBef>
                <a:spcPct val="50000"/>
              </a:spcBef>
              <a:buClrTx/>
              <a:buSzTx/>
              <a:buFontTx/>
              <a:buNone/>
            </a:pPr>
            <a:r>
              <a:rPr lang="fr-BE" altLang="fr-FR" sz="2000" b="1" dirty="0" smtClean="0">
                <a:latin typeface="+mj-lt"/>
              </a:rPr>
              <a:t>CONSTRUCTION : </a:t>
            </a:r>
            <a:r>
              <a:rPr lang="fr-BE" altLang="fr-FR" sz="2000" dirty="0" err="1" smtClean="0">
                <a:latin typeface="+mj-lt"/>
              </a:rPr>
              <a:t>Batigroupe</a:t>
            </a:r>
            <a:r>
              <a:rPr lang="fr-BE" altLang="fr-FR" sz="2000" dirty="0" smtClean="0">
                <a:latin typeface="+mj-lt"/>
              </a:rPr>
              <a:t>…</a:t>
            </a:r>
          </a:p>
          <a:p>
            <a:pPr eaLnBrk="1" hangingPunct="1">
              <a:spcBef>
                <a:spcPct val="50000"/>
              </a:spcBef>
              <a:buClrTx/>
              <a:buSzTx/>
              <a:buFontTx/>
              <a:buNone/>
            </a:pPr>
            <a:r>
              <a:rPr lang="fr-BE" altLang="fr-FR" sz="2000" b="1" dirty="0" smtClean="0">
                <a:latin typeface="+mj-lt"/>
              </a:rPr>
              <a:t>ENERGIES RENOUVELABLES </a:t>
            </a:r>
            <a:r>
              <a:rPr lang="fr-BE" altLang="fr-FR" sz="2000" dirty="0" smtClean="0">
                <a:latin typeface="+mj-lt"/>
              </a:rPr>
              <a:t>: Allons au vent, </a:t>
            </a:r>
            <a:r>
              <a:rPr lang="fr-BE" altLang="fr-FR" sz="2000" dirty="0" err="1" smtClean="0">
                <a:latin typeface="+mj-lt"/>
              </a:rPr>
              <a:t>Lucéole</a:t>
            </a:r>
            <a:r>
              <a:rPr lang="fr-BE" altLang="fr-FR" sz="2000" dirty="0" smtClean="0">
                <a:latin typeface="+mj-lt"/>
              </a:rPr>
              <a:t>…</a:t>
            </a:r>
          </a:p>
          <a:p>
            <a:pPr eaLnBrk="1" hangingPunct="1">
              <a:spcBef>
                <a:spcPct val="50000"/>
              </a:spcBef>
              <a:buClrTx/>
              <a:buSzTx/>
              <a:buFontTx/>
              <a:buNone/>
            </a:pPr>
            <a:r>
              <a:rPr lang="fr-BE" altLang="fr-FR" sz="2000" b="1" dirty="0" smtClean="0">
                <a:latin typeface="+mj-lt"/>
              </a:rPr>
              <a:t>FINANCE </a:t>
            </a:r>
            <a:r>
              <a:rPr lang="fr-BE" altLang="fr-FR" sz="2000" dirty="0" smtClean="0">
                <a:latin typeface="+mj-lt"/>
              </a:rPr>
              <a:t>: </a:t>
            </a:r>
            <a:r>
              <a:rPr lang="fr-BE" altLang="fr-FR" sz="2000" dirty="0" err="1" smtClean="0">
                <a:latin typeface="+mj-lt"/>
              </a:rPr>
              <a:t>Crédal</a:t>
            </a:r>
            <a:r>
              <a:rPr lang="fr-BE" altLang="fr-FR" sz="2000" dirty="0" smtClean="0">
                <a:latin typeface="+mj-lt"/>
              </a:rPr>
              <a:t>, </a:t>
            </a:r>
            <a:r>
              <a:rPr lang="fr-BE" altLang="fr-FR" sz="2000" dirty="0" err="1" smtClean="0">
                <a:latin typeface="+mj-lt"/>
              </a:rPr>
              <a:t>NewB</a:t>
            </a:r>
            <a:r>
              <a:rPr lang="fr-BE" altLang="fr-FR" sz="2000" dirty="0" smtClean="0">
                <a:latin typeface="+mj-lt"/>
              </a:rPr>
              <a:t>…</a:t>
            </a:r>
          </a:p>
          <a:p>
            <a:pPr eaLnBrk="1" hangingPunct="1">
              <a:spcBef>
                <a:spcPct val="50000"/>
              </a:spcBef>
              <a:buClrTx/>
              <a:buSzTx/>
              <a:buFontTx/>
              <a:buNone/>
            </a:pPr>
            <a:r>
              <a:rPr lang="fr-BE" altLang="fr-FR" sz="2000" b="1" dirty="0" smtClean="0">
                <a:latin typeface="+mj-lt"/>
              </a:rPr>
              <a:t>MOBILITE </a:t>
            </a:r>
            <a:r>
              <a:rPr lang="fr-BE" altLang="fr-FR" sz="2000" dirty="0" smtClean="0">
                <a:latin typeface="+mj-lt"/>
              </a:rPr>
              <a:t>: </a:t>
            </a:r>
            <a:r>
              <a:rPr lang="fr-BE" altLang="fr-FR" sz="2000" dirty="0" err="1" smtClean="0">
                <a:latin typeface="+mj-lt"/>
              </a:rPr>
              <a:t>Vélofabrik</a:t>
            </a:r>
            <a:r>
              <a:rPr lang="fr-BE" altLang="fr-FR" sz="2000" dirty="0" smtClean="0">
                <a:latin typeface="+mj-lt"/>
              </a:rPr>
              <a:t>, Cyclo…</a:t>
            </a:r>
          </a:p>
          <a:p>
            <a:pPr eaLnBrk="1" hangingPunct="1">
              <a:spcBef>
                <a:spcPct val="50000"/>
              </a:spcBef>
              <a:buClrTx/>
              <a:buSzTx/>
              <a:buFontTx/>
              <a:buNone/>
            </a:pPr>
            <a:r>
              <a:rPr lang="fr-BE" altLang="fr-FR" sz="2000" b="1" dirty="0" smtClean="0">
                <a:latin typeface="+mj-lt"/>
              </a:rPr>
              <a:t>AGRICULTURE</a:t>
            </a:r>
            <a:r>
              <a:rPr lang="fr-BE" altLang="fr-FR" sz="2000" dirty="0" smtClean="0">
                <a:latin typeface="+mj-lt"/>
              </a:rPr>
              <a:t> : Terre-en-Vue, La Bourrache, La ferme nos </a:t>
            </a:r>
            <a:r>
              <a:rPr lang="fr-BE" altLang="fr-FR" sz="2000" dirty="0" err="1" smtClean="0">
                <a:latin typeface="+mj-lt"/>
              </a:rPr>
              <a:t>Pilifs</a:t>
            </a:r>
            <a:r>
              <a:rPr lang="fr-BE" altLang="fr-FR" sz="2000" dirty="0" smtClean="0">
                <a:latin typeface="+mj-lt"/>
              </a:rPr>
              <a:t>…</a:t>
            </a:r>
            <a:endParaRPr lang="fr-FR" altLang="fr-FR" sz="2000" dirty="0">
              <a:latin typeface="+mj-lt"/>
            </a:endParaRPr>
          </a:p>
        </p:txBody>
      </p:sp>
      <p:sp>
        <p:nvSpPr>
          <p:cNvPr id="38917" name="Line 6"/>
          <p:cNvSpPr>
            <a:spLocks noChangeShapeType="1"/>
          </p:cNvSpPr>
          <p:nvPr/>
        </p:nvSpPr>
        <p:spPr bwMode="auto">
          <a:xfrm>
            <a:off x="107950" y="1125538"/>
            <a:ext cx="89646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Tree>
    <p:extLst>
      <p:ext uri="{BB962C8B-B14F-4D97-AF65-F5344CB8AC3E}">
        <p14:creationId xmlns:p14="http://schemas.microsoft.com/office/powerpoint/2010/main" val="1975946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texte 2"/>
          <p:cNvSpPr>
            <a:spLocks noGrp="1"/>
          </p:cNvSpPr>
          <p:nvPr>
            <p:ph type="body" sz="quarter" idx="13"/>
          </p:nvPr>
        </p:nvSpPr>
        <p:spPr bwMode="auto">
          <a:xfrm>
            <a:off x="323850" y="188913"/>
            <a:ext cx="8569325"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r-BE" altLang="fr-FR" sz="3400" dirty="0" smtClean="0">
                <a:latin typeface="Verdana" pitchFamily="34" charset="0"/>
                <a:ea typeface="Verdana" pitchFamily="34" charset="0"/>
                <a:cs typeface="Verdana" pitchFamily="34" charset="0"/>
              </a:rPr>
              <a:t>Conditions d’émergence</a:t>
            </a:r>
            <a:r>
              <a:rPr lang="fr-BE" altLang="fr-FR" sz="3400" dirty="0" smtClean="0"/>
              <a:t> </a:t>
            </a:r>
          </a:p>
        </p:txBody>
      </p:sp>
      <p:sp>
        <p:nvSpPr>
          <p:cNvPr id="39939" name="Espace réservé du contenu 3"/>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fr-BE" altLang="fr-FR" sz="2000" dirty="0" smtClean="0">
                <a:latin typeface="Verdana" pitchFamily="34" charset="0"/>
                <a:ea typeface="Verdana" pitchFamily="34" charset="0"/>
                <a:cs typeface="Verdana" pitchFamily="34" charset="0"/>
              </a:rPr>
              <a:t>Deux conditions de naissance et de développement de ces initiatives :</a:t>
            </a:r>
          </a:p>
          <a:p>
            <a:pPr eaLnBrk="1" hangingPunct="1">
              <a:buFontTx/>
              <a:buNone/>
            </a:pPr>
            <a:endParaRPr lang="fr-BE" altLang="fr-FR" sz="2000" dirty="0" smtClean="0">
              <a:latin typeface="Verdana" pitchFamily="34" charset="0"/>
              <a:ea typeface="Verdana" pitchFamily="34" charset="0"/>
              <a:cs typeface="Verdana" pitchFamily="34" charset="0"/>
            </a:endParaRPr>
          </a:p>
          <a:p>
            <a:pPr eaLnBrk="1" hangingPunct="1">
              <a:buFontTx/>
              <a:buChar char="-"/>
            </a:pPr>
            <a:r>
              <a:rPr lang="fr-BE" altLang="fr-FR" sz="2000" b="1" dirty="0" smtClean="0">
                <a:latin typeface="Verdana" pitchFamily="34" charset="0"/>
                <a:ea typeface="Verdana" pitchFamily="34" charset="0"/>
                <a:cs typeface="Verdana" pitchFamily="34" charset="0"/>
              </a:rPr>
              <a:t>Une condition de </a:t>
            </a:r>
            <a:r>
              <a:rPr lang="fr-BE" altLang="fr-FR" sz="2000" b="1" dirty="0" smtClean="0">
                <a:solidFill>
                  <a:srgbClr val="C00000"/>
                </a:solidFill>
                <a:latin typeface="Verdana" pitchFamily="34" charset="0"/>
                <a:ea typeface="Verdana" pitchFamily="34" charset="0"/>
                <a:cs typeface="Verdana" pitchFamily="34" charset="0"/>
              </a:rPr>
              <a:t>nécessité</a:t>
            </a:r>
            <a:r>
              <a:rPr lang="fr-BE" altLang="fr-FR" sz="2000" dirty="0" smtClean="0">
                <a:latin typeface="Verdana" pitchFamily="34" charset="0"/>
                <a:ea typeface="Verdana" pitchFamily="34" charset="0"/>
                <a:cs typeface="Verdana" pitchFamily="34" charset="0"/>
              </a:rPr>
              <a:t>: il y a des besoins &gt; payer moins cher son alimentation, avoir une solution de garde pour son enfant, trouver des espaces de créations pour artistes, se réapproprier son énergie… </a:t>
            </a:r>
          </a:p>
          <a:p>
            <a:pPr eaLnBrk="1" hangingPunct="1">
              <a:buFontTx/>
              <a:buChar char="-"/>
            </a:pPr>
            <a:endParaRPr lang="fr-BE" altLang="fr-FR" sz="2000" dirty="0" smtClean="0">
              <a:latin typeface="Verdana" pitchFamily="34" charset="0"/>
              <a:ea typeface="Verdana" pitchFamily="34" charset="0"/>
              <a:cs typeface="Verdana" pitchFamily="34" charset="0"/>
            </a:endParaRPr>
          </a:p>
          <a:p>
            <a:pPr eaLnBrk="1" hangingPunct="1">
              <a:buFontTx/>
              <a:buChar char="-"/>
            </a:pPr>
            <a:r>
              <a:rPr lang="fr-BE" altLang="fr-FR" sz="2000" b="1" dirty="0" smtClean="0">
                <a:latin typeface="Verdana" pitchFamily="34" charset="0"/>
                <a:ea typeface="Verdana" pitchFamily="34" charset="0"/>
                <a:cs typeface="Verdana" pitchFamily="34" charset="0"/>
              </a:rPr>
              <a:t>Une condition </a:t>
            </a:r>
            <a:r>
              <a:rPr lang="fr-BE" altLang="fr-FR" sz="2000" b="1" dirty="0" smtClean="0">
                <a:solidFill>
                  <a:srgbClr val="C00000"/>
                </a:solidFill>
                <a:latin typeface="Verdana" pitchFamily="34" charset="0"/>
                <a:ea typeface="Verdana" pitchFamily="34" charset="0"/>
                <a:cs typeface="Verdana" pitchFamily="34" charset="0"/>
              </a:rPr>
              <a:t>d’identité collective</a:t>
            </a:r>
            <a:r>
              <a:rPr lang="fr-BE" altLang="fr-FR" sz="2000" dirty="0" smtClean="0">
                <a:latin typeface="Verdana" pitchFamily="34" charset="0"/>
                <a:ea typeface="Verdana" pitchFamily="34" charset="0"/>
                <a:cs typeface="Verdana" pitchFamily="34" charset="0"/>
              </a:rPr>
              <a:t>: en plus d’avoir un même besoin, plusieurs personnes ont des valeurs communes et elles se mettent ensemble pour inventer une réponse collective plutôt qu’individuelle.</a:t>
            </a:r>
          </a:p>
        </p:txBody>
      </p:sp>
    </p:spTree>
    <p:extLst>
      <p:ext uri="{BB962C8B-B14F-4D97-AF65-F5344CB8AC3E}">
        <p14:creationId xmlns:p14="http://schemas.microsoft.com/office/powerpoint/2010/main" val="20801764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body" idx="1"/>
          </p:nvPr>
        </p:nvSpPr>
        <p:spPr>
          <a:xfrm>
            <a:off x="0" y="1412875"/>
            <a:ext cx="8713788" cy="4537075"/>
          </a:xfrm>
        </p:spPr>
        <p:txBody>
          <a:bodyPr/>
          <a:lstStyle/>
          <a:p>
            <a:pPr marL="522288" lvl="1" indent="0" eaLnBrk="1" hangingPunct="1">
              <a:lnSpc>
                <a:spcPct val="90000"/>
              </a:lnSpc>
              <a:buFontTx/>
              <a:buNone/>
            </a:pPr>
            <a:r>
              <a:rPr lang="fr-FR" altLang="fr-FR" sz="2000" dirty="0" smtClean="0">
                <a:effectLst/>
                <a:latin typeface="Verdana" pitchFamily="34" charset="0"/>
              </a:rPr>
              <a:t>L'économie sociale est un secteur composé d’</a:t>
            </a:r>
            <a:r>
              <a:rPr lang="fr-FR" altLang="fr-FR" sz="2000" b="1" dirty="0" smtClean="0">
                <a:effectLst/>
                <a:latin typeface="Verdana" pitchFamily="34" charset="0"/>
              </a:rPr>
              <a:t>entreprises</a:t>
            </a:r>
            <a:r>
              <a:rPr lang="fr-FR" altLang="fr-FR" sz="2000" dirty="0" smtClean="0">
                <a:effectLst/>
                <a:latin typeface="Verdana" pitchFamily="34" charset="0"/>
              </a:rPr>
              <a:t> qui développent des activités économiques, mais leur finalité est de générer une </a:t>
            </a:r>
            <a:r>
              <a:rPr lang="fr-FR" altLang="fr-FR" sz="2000" b="1" dirty="0" smtClean="0">
                <a:effectLst/>
                <a:latin typeface="Verdana" pitchFamily="34" charset="0"/>
              </a:rPr>
              <a:t>plus-value au bénéfice de la collectivité </a:t>
            </a:r>
            <a:r>
              <a:rPr lang="fr-FR" altLang="fr-FR" sz="2000" dirty="0" smtClean="0">
                <a:effectLst/>
                <a:latin typeface="Verdana" pitchFamily="34" charset="0"/>
              </a:rPr>
              <a:t>et de la cohésion sociale :</a:t>
            </a:r>
          </a:p>
          <a:p>
            <a:pPr marL="522288" lvl="1" indent="0" eaLnBrk="1" hangingPunct="1">
              <a:lnSpc>
                <a:spcPct val="90000"/>
              </a:lnSpc>
              <a:buFontTx/>
              <a:buNone/>
            </a:pPr>
            <a:endParaRPr lang="fr-FR" altLang="fr-FR" sz="2000" dirty="0" smtClean="0">
              <a:effectLst/>
              <a:latin typeface="Verdana" pitchFamily="34" charset="0"/>
            </a:endParaRPr>
          </a:p>
          <a:p>
            <a:pPr marL="522288" lvl="1" indent="0" eaLnBrk="1" hangingPunct="1">
              <a:lnSpc>
                <a:spcPct val="90000"/>
              </a:lnSpc>
            </a:pPr>
            <a:r>
              <a:rPr lang="fr-BE" altLang="fr-FR" sz="1800" dirty="0" smtClean="0">
                <a:effectLst/>
                <a:latin typeface="Verdana" pitchFamily="34" charset="0"/>
              </a:rPr>
              <a:t>  Finalité</a:t>
            </a:r>
            <a:r>
              <a:rPr lang="fr-FR" altLang="fr-FR" sz="1800" dirty="0" smtClean="0">
                <a:effectLst/>
                <a:latin typeface="Verdana" pitchFamily="34" charset="0"/>
              </a:rPr>
              <a:t> de services aux membres ou à la collectivité plutôt que</a:t>
            </a:r>
          </a:p>
          <a:p>
            <a:pPr marL="522288" lvl="1" indent="0" eaLnBrk="1" hangingPunct="1">
              <a:lnSpc>
                <a:spcPct val="90000"/>
              </a:lnSpc>
              <a:buFontTx/>
              <a:buNone/>
            </a:pPr>
            <a:r>
              <a:rPr lang="fr-BE" altLang="fr-FR" sz="1800" dirty="0" smtClean="0">
                <a:effectLst/>
                <a:latin typeface="Verdana" pitchFamily="34" charset="0"/>
              </a:rPr>
              <a:t>    profit</a:t>
            </a:r>
          </a:p>
          <a:p>
            <a:pPr marL="522288" lvl="1" indent="0" eaLnBrk="1" hangingPunct="1">
              <a:lnSpc>
                <a:spcPct val="90000"/>
              </a:lnSpc>
              <a:buFontTx/>
              <a:buNone/>
            </a:pPr>
            <a:endParaRPr lang="fr-FR" altLang="fr-FR" sz="1800" dirty="0" smtClean="0">
              <a:effectLst/>
              <a:latin typeface="Verdana" pitchFamily="34" charset="0"/>
            </a:endParaRPr>
          </a:p>
          <a:p>
            <a:pPr marL="522288" lvl="1" indent="0" eaLnBrk="1" hangingPunct="1">
              <a:lnSpc>
                <a:spcPct val="90000"/>
              </a:lnSpc>
            </a:pPr>
            <a:r>
              <a:rPr lang="fr-FR" altLang="fr-FR" sz="1800" dirty="0" smtClean="0">
                <a:effectLst/>
                <a:latin typeface="Verdana" pitchFamily="34" charset="0"/>
              </a:rPr>
              <a:t>  Autonomie de gestion</a:t>
            </a:r>
          </a:p>
          <a:p>
            <a:pPr marL="522288" lvl="1" indent="0" eaLnBrk="1" hangingPunct="1">
              <a:lnSpc>
                <a:spcPct val="90000"/>
              </a:lnSpc>
              <a:buFontTx/>
              <a:buNone/>
            </a:pPr>
            <a:endParaRPr lang="fr-FR" altLang="fr-FR" sz="1800" dirty="0" smtClean="0">
              <a:effectLst/>
              <a:latin typeface="Verdana" pitchFamily="34" charset="0"/>
            </a:endParaRPr>
          </a:p>
          <a:p>
            <a:pPr marL="522288" lvl="1" indent="0" eaLnBrk="1" hangingPunct="1">
              <a:lnSpc>
                <a:spcPct val="90000"/>
              </a:lnSpc>
            </a:pPr>
            <a:r>
              <a:rPr lang="fr-FR" altLang="fr-FR" sz="1800" dirty="0" smtClean="0">
                <a:effectLst/>
                <a:latin typeface="Verdana" pitchFamily="34" charset="0"/>
              </a:rPr>
              <a:t>  Processus de décision démocratique</a:t>
            </a:r>
          </a:p>
          <a:p>
            <a:pPr marL="522288" lvl="1" indent="0" eaLnBrk="1" hangingPunct="1">
              <a:lnSpc>
                <a:spcPct val="90000"/>
              </a:lnSpc>
              <a:buFontTx/>
              <a:buNone/>
            </a:pPr>
            <a:endParaRPr lang="fr-FR" altLang="fr-FR" sz="1800" dirty="0" smtClean="0">
              <a:effectLst/>
              <a:latin typeface="Verdana" pitchFamily="34" charset="0"/>
            </a:endParaRPr>
          </a:p>
          <a:p>
            <a:pPr marL="522288" lvl="1" indent="0" eaLnBrk="1" hangingPunct="1">
              <a:lnSpc>
                <a:spcPct val="90000"/>
              </a:lnSpc>
            </a:pPr>
            <a:r>
              <a:rPr lang="fr-BE" altLang="fr-FR" sz="1800" dirty="0" smtClean="0">
                <a:effectLst/>
                <a:latin typeface="Verdana" pitchFamily="34" charset="0"/>
              </a:rPr>
              <a:t>  </a:t>
            </a:r>
            <a:r>
              <a:rPr lang="fr-FR" altLang="fr-FR" sz="1800" dirty="0" smtClean="0">
                <a:effectLst/>
                <a:latin typeface="Verdana" pitchFamily="34" charset="0"/>
              </a:rPr>
              <a:t>Primauté des personnes et du travail sur le capital dans la</a:t>
            </a:r>
          </a:p>
          <a:p>
            <a:pPr marL="522288" lvl="1" indent="0" eaLnBrk="1" hangingPunct="1">
              <a:lnSpc>
                <a:spcPct val="90000"/>
              </a:lnSpc>
              <a:buFontTx/>
              <a:buNone/>
            </a:pPr>
            <a:r>
              <a:rPr lang="fr-FR" altLang="fr-FR" sz="1800" dirty="0" smtClean="0">
                <a:effectLst/>
                <a:latin typeface="Verdana" pitchFamily="34" charset="0"/>
              </a:rPr>
              <a:t>    répartition des revenus</a:t>
            </a:r>
          </a:p>
        </p:txBody>
      </p:sp>
      <p:sp>
        <p:nvSpPr>
          <p:cNvPr id="486404" name="Rectangle 4"/>
          <p:cNvSpPr>
            <a:spLocks noGrp="1" noChangeArrowheads="1"/>
          </p:cNvSpPr>
          <p:nvPr>
            <p:ph type="title"/>
          </p:nvPr>
        </p:nvSpPr>
        <p:spPr>
          <a:xfrm>
            <a:off x="0" y="0"/>
            <a:ext cx="9072563" cy="1196975"/>
          </a:xfrm>
          <a:solidFill>
            <a:srgbClr val="6F2023"/>
          </a:solidFill>
        </p:spPr>
        <p:txBody>
          <a:bodyPr/>
          <a:lstStyle/>
          <a:p>
            <a:pPr eaLnBrk="1" hangingPunct="1">
              <a:defRPr/>
            </a:pPr>
            <a:r>
              <a:rPr lang="fr-FR" sz="3400" dirty="0" smtClean="0">
                <a:solidFill>
                  <a:schemeClr val="bg1"/>
                </a:solidFill>
                <a:latin typeface="Verdana" pitchFamily="34" charset="0"/>
                <a:ea typeface="Verdana" pitchFamily="34" charset="0"/>
                <a:cs typeface="Verdana" pitchFamily="34" charset="0"/>
              </a:rPr>
              <a:t>Ce qu’en dit la loi… </a:t>
            </a:r>
            <a:r>
              <a:rPr lang="fr-FR" sz="3400" dirty="0">
                <a:solidFill>
                  <a:schemeClr val="bg1"/>
                </a:solidFill>
                <a:latin typeface="Verdana" pitchFamily="34" charset="0"/>
                <a:ea typeface="Verdana" pitchFamily="34" charset="0"/>
                <a:cs typeface="Verdana" pitchFamily="34" charset="0"/>
              </a:rPr>
              <a:t/>
            </a:r>
            <a:br>
              <a:rPr lang="fr-FR" sz="3400" dirty="0">
                <a:solidFill>
                  <a:schemeClr val="bg1"/>
                </a:solidFill>
                <a:latin typeface="Verdana" pitchFamily="34" charset="0"/>
                <a:ea typeface="Verdana" pitchFamily="34" charset="0"/>
                <a:cs typeface="Verdana" pitchFamily="34" charset="0"/>
              </a:rPr>
            </a:br>
            <a:r>
              <a:rPr lang="fr-FR" sz="2000" dirty="0">
                <a:solidFill>
                  <a:schemeClr val="bg1"/>
                </a:solidFill>
                <a:latin typeface="Verdana" pitchFamily="34" charset="0"/>
                <a:ea typeface="Verdana" pitchFamily="34" charset="0"/>
                <a:cs typeface="Verdana" pitchFamily="34" charset="0"/>
              </a:rPr>
              <a:t>Le décret wallon du 19 novembre 2008</a:t>
            </a:r>
          </a:p>
        </p:txBody>
      </p:sp>
      <p:sp>
        <p:nvSpPr>
          <p:cNvPr id="40965" name="Line 5"/>
          <p:cNvSpPr>
            <a:spLocks noChangeShapeType="1"/>
          </p:cNvSpPr>
          <p:nvPr/>
        </p:nvSpPr>
        <p:spPr bwMode="auto">
          <a:xfrm>
            <a:off x="0" y="1196975"/>
            <a:ext cx="907256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Tree>
    <p:extLst>
      <p:ext uri="{BB962C8B-B14F-4D97-AF65-F5344CB8AC3E}">
        <p14:creationId xmlns:p14="http://schemas.microsoft.com/office/powerpoint/2010/main" val="2837637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a:xfrm>
            <a:off x="0" y="44450"/>
            <a:ext cx="9072563" cy="1116013"/>
          </a:xfrm>
          <a:solidFill>
            <a:srgbClr val="6F2023"/>
          </a:solidFill>
        </p:spPr>
        <p:txBody>
          <a:bodyPr/>
          <a:lstStyle/>
          <a:p>
            <a:pPr eaLnBrk="1" hangingPunct="1">
              <a:lnSpc>
                <a:spcPct val="150000"/>
              </a:lnSpc>
              <a:defRPr/>
            </a:pPr>
            <a:r>
              <a:rPr lang="fr-FR" sz="3400" dirty="0" smtClean="0">
                <a:solidFill>
                  <a:schemeClr val="bg1"/>
                </a:solidFill>
                <a:latin typeface="Verdana" pitchFamily="34" charset="0"/>
              </a:rPr>
              <a:t>La finalité sociétale…</a:t>
            </a:r>
            <a:br>
              <a:rPr lang="fr-FR" sz="3400" dirty="0" smtClean="0">
                <a:solidFill>
                  <a:schemeClr val="bg1"/>
                </a:solidFill>
                <a:latin typeface="Verdana" pitchFamily="34" charset="0"/>
              </a:rPr>
            </a:br>
            <a:endParaRPr lang="fr-FR" sz="1600" dirty="0" smtClean="0">
              <a:solidFill>
                <a:schemeClr val="bg1"/>
              </a:solidFill>
              <a:latin typeface="Verdana" pitchFamily="34" charset="0"/>
            </a:endParaRPr>
          </a:p>
        </p:txBody>
      </p:sp>
      <p:sp>
        <p:nvSpPr>
          <p:cNvPr id="41988" name="Line 9"/>
          <p:cNvSpPr>
            <a:spLocks noChangeShapeType="1"/>
          </p:cNvSpPr>
          <p:nvPr/>
        </p:nvSpPr>
        <p:spPr bwMode="auto">
          <a:xfrm>
            <a:off x="0" y="1125538"/>
            <a:ext cx="907256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9" name="Rectangle 3"/>
          <p:cNvSpPr txBox="1">
            <a:spLocks noChangeArrowheads="1"/>
          </p:cNvSpPr>
          <p:nvPr/>
        </p:nvSpPr>
        <p:spPr bwMode="auto">
          <a:xfrm>
            <a:off x="107950" y="1196975"/>
            <a:ext cx="8713788" cy="4752975"/>
          </a:xfrm>
          <a:prstGeom prst="rect">
            <a:avLst/>
          </a:prstGeom>
          <a:noFill/>
          <a:ln w="9525">
            <a:noFill/>
            <a:miter lim="800000"/>
            <a:headEnd/>
            <a:tailEnd/>
          </a:ln>
        </p:spPr>
        <p:txBody>
          <a:bodyPr/>
          <a:lstStyle/>
          <a:p>
            <a:pPr marL="65088">
              <a:lnSpc>
                <a:spcPct val="90000"/>
              </a:lnSpc>
              <a:spcBef>
                <a:spcPct val="20000"/>
              </a:spcBef>
              <a:defRPr/>
            </a:pPr>
            <a:endParaRPr lang="fr-BE" sz="1600" b="1" kern="0" dirty="0">
              <a:latin typeface="Verdana" pitchFamily="34" charset="0"/>
            </a:endParaRPr>
          </a:p>
          <a:p>
            <a:pPr marL="350838" indent="-285750">
              <a:lnSpc>
                <a:spcPct val="90000"/>
              </a:lnSpc>
              <a:spcBef>
                <a:spcPct val="20000"/>
              </a:spcBef>
              <a:buFontTx/>
              <a:buChar char="-"/>
              <a:defRPr/>
            </a:pPr>
            <a:r>
              <a:rPr lang="fr-BE" sz="2000" b="1" kern="0" dirty="0" smtClean="0">
                <a:latin typeface="Verdana" pitchFamily="34" charset="0"/>
              </a:rPr>
              <a:t>Résultat </a:t>
            </a:r>
            <a:r>
              <a:rPr lang="fr-BE" sz="2000" b="1" kern="0" dirty="0">
                <a:latin typeface="Verdana" pitchFamily="34" charset="0"/>
              </a:rPr>
              <a:t>de la production </a:t>
            </a:r>
            <a:r>
              <a:rPr lang="fr-BE" sz="2000" b="1" kern="0" dirty="0" smtClean="0">
                <a:latin typeface="Verdana" pitchFamily="34" charset="0"/>
              </a:rPr>
              <a:t>:</a:t>
            </a:r>
            <a:r>
              <a:rPr lang="fr-BE" sz="2000" kern="0" dirty="0" smtClean="0">
                <a:latin typeface="Verdana" pitchFamily="34" charset="0"/>
              </a:rPr>
              <a:t> </a:t>
            </a:r>
            <a:r>
              <a:rPr lang="fr-BE" sz="2000" kern="0" dirty="0">
                <a:latin typeface="Verdana" pitchFamily="34" charset="0"/>
              </a:rPr>
              <a:t>services de proximité, aide à domicile, hébergement de personnes âgées, accueil de la petite enfance, soins de santé, éducation et formation, aide à la création et à la gestion d’entreprises, protection de l’environnement, recyclage des déchets, services </a:t>
            </a:r>
            <a:r>
              <a:rPr lang="fr-BE" sz="2000" kern="0" dirty="0" smtClean="0">
                <a:latin typeface="Verdana" pitchFamily="34" charset="0"/>
              </a:rPr>
              <a:t>culturels…</a:t>
            </a:r>
          </a:p>
          <a:p>
            <a:pPr marL="350838" indent="-285750">
              <a:lnSpc>
                <a:spcPct val="90000"/>
              </a:lnSpc>
              <a:spcBef>
                <a:spcPct val="20000"/>
              </a:spcBef>
              <a:buFontTx/>
              <a:buChar char="-"/>
              <a:defRPr/>
            </a:pPr>
            <a:endParaRPr lang="fr-BE" sz="2000" kern="0" dirty="0" smtClean="0">
              <a:latin typeface="Verdana" pitchFamily="34" charset="0"/>
            </a:endParaRPr>
          </a:p>
          <a:p>
            <a:pPr marL="350838" indent="-285750">
              <a:lnSpc>
                <a:spcPct val="90000"/>
              </a:lnSpc>
              <a:spcBef>
                <a:spcPct val="20000"/>
              </a:spcBef>
              <a:buFontTx/>
              <a:buChar char="-"/>
              <a:defRPr/>
            </a:pPr>
            <a:r>
              <a:rPr lang="fr-BE" sz="2000" b="1" kern="0" dirty="0">
                <a:latin typeface="Verdana" pitchFamily="34" charset="0"/>
              </a:rPr>
              <a:t>M</a:t>
            </a:r>
            <a:r>
              <a:rPr lang="fr-BE" sz="2000" b="1" kern="0" dirty="0" smtClean="0">
                <a:latin typeface="Verdana" pitchFamily="34" charset="0"/>
              </a:rPr>
              <a:t>odalité </a:t>
            </a:r>
            <a:r>
              <a:rPr lang="fr-BE" sz="2000" b="1" kern="0" dirty="0">
                <a:latin typeface="Verdana" pitchFamily="34" charset="0"/>
              </a:rPr>
              <a:t>de la production : </a:t>
            </a:r>
            <a:r>
              <a:rPr lang="fr-BE" sz="2000" kern="0" dirty="0">
                <a:latin typeface="Verdana" pitchFamily="34" charset="0"/>
              </a:rPr>
              <a:t>économie d’insertion socioprofessionnelle, commerce équitable, finance alternative, énergie </a:t>
            </a:r>
            <a:r>
              <a:rPr lang="fr-BE" sz="2000" kern="0" dirty="0" smtClean="0">
                <a:latin typeface="Verdana" pitchFamily="34" charset="0"/>
              </a:rPr>
              <a:t>renouvelable…</a:t>
            </a:r>
          </a:p>
          <a:p>
            <a:pPr marL="350838" indent="-285750">
              <a:lnSpc>
                <a:spcPct val="90000"/>
              </a:lnSpc>
              <a:spcBef>
                <a:spcPct val="20000"/>
              </a:spcBef>
              <a:buFontTx/>
              <a:buChar char="-"/>
              <a:defRPr/>
            </a:pPr>
            <a:endParaRPr lang="fr-BE" sz="2000" kern="0" dirty="0" smtClean="0">
              <a:latin typeface="Verdana" pitchFamily="34" charset="0"/>
            </a:endParaRPr>
          </a:p>
          <a:p>
            <a:pPr marL="350838" indent="-285750">
              <a:lnSpc>
                <a:spcPct val="90000"/>
              </a:lnSpc>
              <a:spcBef>
                <a:spcPct val="20000"/>
              </a:spcBef>
              <a:buFontTx/>
              <a:buChar char="-"/>
              <a:defRPr/>
            </a:pPr>
            <a:r>
              <a:rPr lang="fr-BE" sz="2000" b="1" kern="0" dirty="0" smtClean="0">
                <a:latin typeface="Verdana" pitchFamily="34" charset="0"/>
              </a:rPr>
              <a:t>Combinaison </a:t>
            </a:r>
            <a:r>
              <a:rPr lang="fr-BE" sz="2000" b="1" kern="0" dirty="0">
                <a:latin typeface="Verdana" pitchFamily="34" charset="0"/>
              </a:rPr>
              <a:t>des deux aspects</a:t>
            </a:r>
          </a:p>
          <a:p>
            <a:pPr marL="65088">
              <a:lnSpc>
                <a:spcPct val="90000"/>
              </a:lnSpc>
              <a:spcBef>
                <a:spcPct val="20000"/>
              </a:spcBef>
              <a:defRPr/>
            </a:pPr>
            <a:endParaRPr lang="fr-FR" kern="0" dirty="0">
              <a:latin typeface="Verdana" pitchFamily="34" charset="0"/>
            </a:endParaRPr>
          </a:p>
          <a:p>
            <a:pPr marL="65088">
              <a:lnSpc>
                <a:spcPct val="90000"/>
              </a:lnSpc>
              <a:spcBef>
                <a:spcPct val="20000"/>
              </a:spcBef>
              <a:defRPr/>
            </a:pPr>
            <a:endParaRPr lang="fr-BE" b="1" kern="0" dirty="0">
              <a:latin typeface="Verdana" pitchFamily="34" charset="0"/>
            </a:endParaRPr>
          </a:p>
        </p:txBody>
      </p:sp>
    </p:spTree>
    <p:extLst>
      <p:ext uri="{BB962C8B-B14F-4D97-AF65-F5344CB8AC3E}">
        <p14:creationId xmlns:p14="http://schemas.microsoft.com/office/powerpoint/2010/main" val="4187615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6"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6" name="Rectangle 2"/>
          <p:cNvSpPr>
            <a:spLocks noGrp="1" noChangeArrowheads="1"/>
          </p:cNvSpPr>
          <p:nvPr>
            <p:ph type="title"/>
          </p:nvPr>
        </p:nvSpPr>
        <p:spPr>
          <a:xfrm>
            <a:off x="107950" y="53975"/>
            <a:ext cx="8964613" cy="1143000"/>
          </a:xfrm>
          <a:solidFill>
            <a:srgbClr val="6F2023"/>
          </a:solidFill>
          <a:ln>
            <a:solidFill>
              <a:srgbClr val="C6D3C1"/>
            </a:solidFill>
          </a:ln>
        </p:spPr>
        <p:txBody>
          <a:bodyPr/>
          <a:lstStyle/>
          <a:p>
            <a:pPr eaLnBrk="1" fontAlgn="auto" hangingPunct="1">
              <a:lnSpc>
                <a:spcPct val="150000"/>
              </a:lnSpc>
              <a:spcAft>
                <a:spcPts val="0"/>
              </a:spcAft>
              <a:defRPr/>
            </a:pPr>
            <a:r>
              <a:rPr lang="fr-FR" sz="3400" dirty="0">
                <a:solidFill>
                  <a:schemeClr val="bg1"/>
                </a:solidFill>
                <a:latin typeface="Verdana" pitchFamily="34" charset="0"/>
              </a:rPr>
              <a:t>L’entreprise </a:t>
            </a:r>
            <a:r>
              <a:rPr lang="fr-FR" sz="3400" dirty="0" smtClean="0">
                <a:solidFill>
                  <a:schemeClr val="bg1"/>
                </a:solidFill>
                <a:latin typeface="Verdana" pitchFamily="34" charset="0"/>
              </a:rPr>
              <a:t>sociétale </a:t>
            </a:r>
            <a:r>
              <a:rPr lang="fr-FR" sz="3400" dirty="0">
                <a:solidFill>
                  <a:schemeClr val="bg1"/>
                </a:solidFill>
                <a:latin typeface="Verdana" pitchFamily="34" charset="0"/>
              </a:rPr>
              <a:t>: la </a:t>
            </a:r>
            <a:r>
              <a:rPr lang="fr-FR" sz="3400" dirty="0" smtClean="0">
                <a:solidFill>
                  <a:schemeClr val="bg1"/>
                </a:solidFill>
                <a:latin typeface="Verdana" pitchFamily="34" charset="0"/>
              </a:rPr>
              <a:t>différence</a:t>
            </a:r>
            <a:r>
              <a:rPr lang="fr-FR" sz="3400" dirty="0" smtClean="0">
                <a:solidFill>
                  <a:schemeClr val="bg1"/>
                </a:solidFill>
                <a:effectLst>
                  <a:outerShdw blurRad="38100" dist="38100" dir="2700000" algn="tl">
                    <a:srgbClr val="000000"/>
                  </a:outerShdw>
                </a:effectLst>
                <a:latin typeface="Verdana" pitchFamily="34" charset="0"/>
              </a:rPr>
              <a:t> !</a:t>
            </a:r>
            <a:endParaRPr lang="fr-FR" sz="3400" dirty="0">
              <a:solidFill>
                <a:srgbClr val="800000"/>
              </a:solidFill>
              <a:effectLst>
                <a:outerShdw blurRad="38100" dist="38100" dir="2700000" algn="tl">
                  <a:srgbClr val="000000"/>
                </a:outerShdw>
              </a:effectLst>
              <a:latin typeface="Verdana" pitchFamily="34" charset="0"/>
            </a:endParaRPr>
          </a:p>
        </p:txBody>
      </p:sp>
      <p:sp>
        <p:nvSpPr>
          <p:cNvPr id="43012" name="Line 11"/>
          <p:cNvSpPr>
            <a:spLocks noChangeShapeType="1"/>
          </p:cNvSpPr>
          <p:nvPr/>
        </p:nvSpPr>
        <p:spPr bwMode="auto">
          <a:xfrm>
            <a:off x="107950" y="1196975"/>
            <a:ext cx="89646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graphicFrame>
        <p:nvGraphicFramePr>
          <p:cNvPr id="8" name="Group 6"/>
          <p:cNvGraphicFramePr>
            <a:graphicFrameLocks noGrp="1"/>
          </p:cNvGraphicFramePr>
          <p:nvPr/>
        </p:nvGraphicFramePr>
        <p:xfrm>
          <a:off x="179388" y="1700213"/>
          <a:ext cx="8785225" cy="4268789"/>
        </p:xfrm>
        <a:graphic>
          <a:graphicData uri="http://schemas.openxmlformats.org/drawingml/2006/table">
            <a:tbl>
              <a:tblPr/>
              <a:tblGrid>
                <a:gridCol w="2178050"/>
                <a:gridCol w="3294682"/>
                <a:gridCol w="3312493"/>
              </a:tblGrid>
              <a:tr h="649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2000" b="0" i="0" u="none" strike="noStrike" cap="none" normalizeH="0" baseline="0" dirty="0" smtClean="0">
                        <a:ln>
                          <a:noFill/>
                        </a:ln>
                        <a:solidFill>
                          <a:schemeClr val="tx1"/>
                        </a:solidFill>
                        <a:effectLst/>
                        <a:latin typeface="Verdana" pitchFamily="34" charset="0"/>
                      </a:endParaRPr>
                    </a:p>
                  </a:txBody>
                  <a:tcPr marT="45721" marB="45721" horzOverflow="overflow">
                    <a:lnL cap="flat">
                      <a:noFill/>
                    </a:lnL>
                    <a:lnR w="12700" cap="flat" cmpd="sng" algn="ctr">
                      <a:solidFill>
                        <a:srgbClr val="FF3300"/>
                      </a:solidFill>
                      <a:prstDash val="solid"/>
                      <a:round/>
                      <a:headEnd type="none" w="med" len="med"/>
                      <a:tailEnd type="none" w="med" len="med"/>
                    </a:lnR>
                    <a:lnT cap="flat">
                      <a:noFill/>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600" b="1" i="0" u="none" strike="noStrike" cap="none" normalizeH="0" baseline="0" dirty="0" smtClean="0">
                          <a:ln>
                            <a:noFill/>
                          </a:ln>
                          <a:solidFill>
                            <a:schemeClr val="tx1"/>
                          </a:solidFill>
                          <a:effectLst/>
                          <a:latin typeface="Verdana" pitchFamily="34" charset="0"/>
                        </a:rPr>
                        <a:t>Entreprise classique</a:t>
                      </a:r>
                    </a:p>
                  </a:txBody>
                  <a:tcPr marT="45721" marB="45721"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cap="flat">
                      <a:noFill/>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600" b="1" i="0" u="none" strike="noStrike" cap="none" normalizeH="0" baseline="0" dirty="0" smtClean="0">
                          <a:ln>
                            <a:noFill/>
                          </a:ln>
                          <a:solidFill>
                            <a:srgbClr val="AE0F1F"/>
                          </a:solidFill>
                          <a:effectLst/>
                          <a:latin typeface="Verdana" pitchFamily="34" charset="0"/>
                        </a:rPr>
                        <a:t>Entreprise sociale</a:t>
                      </a:r>
                    </a:p>
                  </a:txBody>
                  <a:tcPr marT="45721" marB="45721" horzOverflow="overflow">
                    <a:lnL w="12700" cap="flat" cmpd="sng" algn="ctr">
                      <a:solidFill>
                        <a:srgbClr val="FF3300"/>
                      </a:solidFill>
                      <a:prstDash val="solid"/>
                      <a:round/>
                      <a:headEnd type="none" w="med" len="med"/>
                      <a:tailEnd type="none" w="med" len="med"/>
                    </a:lnL>
                    <a:lnR cap="flat">
                      <a:noFill/>
                    </a:lnR>
                    <a:lnT cap="flat">
                      <a:noFill/>
                    </a:lnT>
                    <a:lnB w="12700" cap="flat" cmpd="sng" algn="ctr">
                      <a:solidFill>
                        <a:srgbClr val="FF3300"/>
                      </a:solidFill>
                      <a:prstDash val="solid"/>
                      <a:round/>
                      <a:headEnd type="none" w="med" len="med"/>
                      <a:tailEnd type="none" w="med" len="med"/>
                    </a:lnB>
                    <a:lnTlToBr>
                      <a:noFill/>
                    </a:lnTlToBr>
                    <a:lnBlToTr>
                      <a:noFill/>
                    </a:lnBlToTr>
                    <a:noFill/>
                  </a:tcPr>
                </a:tc>
              </a:tr>
              <a:tr h="339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But</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Maximiser profit actionnaires</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Créer du changement social</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460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5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Objectif</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Création valeur économique</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Valeur sociale et économique</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460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5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Marché</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Réponse besoins rentables</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Besoins non couverts</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460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5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Positionnement</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Logique concurrentielle</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Complémentaire, concurrence</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460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5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Cible </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Clients + actionnaires</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Diversité</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51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5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Financement</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Actionnaires, réinvestissement partiel </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Mixité, réinvestissement impt</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460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5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Forme juridique</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But lucratif</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Diversité</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460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5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Critères de réussite</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Profit dégagé</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Utilité sociale, viabilité</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cap="flat">
                      <a:noFill/>
                    </a:lnB>
                    <a:lnTlToBr>
                      <a:noFill/>
                    </a:lnTlToBr>
                    <a:lnBlToTr>
                      <a:noFill/>
                    </a:lnBlToTr>
                    <a:noFill/>
                  </a:tcPr>
                </a:tc>
              </a:tr>
            </a:tbl>
          </a:graphicData>
        </a:graphic>
      </p:graphicFrame>
      <p:sp>
        <p:nvSpPr>
          <p:cNvPr id="9" name="Flèche vers le bas 8"/>
          <p:cNvSpPr/>
          <p:nvPr/>
        </p:nvSpPr>
        <p:spPr>
          <a:xfrm>
            <a:off x="7092950" y="908050"/>
            <a:ext cx="792163" cy="7207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solidFill>
                <a:prstClr val="white"/>
              </a:solidFill>
            </a:endParaRPr>
          </a:p>
        </p:txBody>
      </p:sp>
    </p:spTree>
    <p:extLst>
      <p:ext uri="{BB962C8B-B14F-4D97-AF65-F5344CB8AC3E}">
        <p14:creationId xmlns:p14="http://schemas.microsoft.com/office/powerpoint/2010/main" val="417558784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body" idx="1"/>
          </p:nvPr>
        </p:nvSpPr>
        <p:spPr>
          <a:xfrm>
            <a:off x="250825" y="1341438"/>
            <a:ext cx="8713788" cy="4249737"/>
          </a:xfrm>
        </p:spPr>
        <p:txBody>
          <a:bodyPr/>
          <a:lstStyle/>
          <a:p>
            <a:pPr eaLnBrk="1" hangingPunct="1">
              <a:lnSpc>
                <a:spcPct val="90000"/>
              </a:lnSpc>
              <a:buClr>
                <a:srgbClr val="990033"/>
              </a:buClr>
              <a:buFont typeface="Wingdings" pitchFamily="2" charset="2"/>
              <a:buChar char="§"/>
            </a:pPr>
            <a:endParaRPr lang="fr-BE" altLang="fr-FR" sz="2000" dirty="0" smtClean="0">
              <a:effectLst/>
              <a:latin typeface="Verdana" pitchFamily="34" charset="0"/>
            </a:endParaRPr>
          </a:p>
          <a:p>
            <a:pPr eaLnBrk="1" hangingPunct="1">
              <a:lnSpc>
                <a:spcPct val="90000"/>
              </a:lnSpc>
              <a:buClr>
                <a:srgbClr val="990033"/>
              </a:buClr>
              <a:buFont typeface="Wingdings" pitchFamily="2" charset="2"/>
              <a:buChar char="§"/>
            </a:pPr>
            <a:r>
              <a:rPr lang="fr-BE" altLang="fr-FR" sz="2400" dirty="0" smtClean="0">
                <a:effectLst/>
                <a:latin typeface="Verdana" pitchFamily="34" charset="0"/>
              </a:rPr>
              <a:t>Association sans but lucratif</a:t>
            </a:r>
          </a:p>
          <a:p>
            <a:pPr eaLnBrk="1" hangingPunct="1">
              <a:lnSpc>
                <a:spcPct val="90000"/>
              </a:lnSpc>
              <a:buClr>
                <a:srgbClr val="990033"/>
              </a:buClr>
              <a:buFont typeface="Wingdings" pitchFamily="2" charset="2"/>
              <a:buNone/>
            </a:pPr>
            <a:endParaRPr lang="fr-BE" altLang="fr-FR" sz="2400" dirty="0" smtClean="0">
              <a:effectLst/>
              <a:latin typeface="Verdana" pitchFamily="34" charset="0"/>
            </a:endParaRPr>
          </a:p>
          <a:p>
            <a:pPr eaLnBrk="1" hangingPunct="1">
              <a:lnSpc>
                <a:spcPct val="90000"/>
              </a:lnSpc>
              <a:buClr>
                <a:srgbClr val="990033"/>
              </a:buClr>
              <a:buFont typeface="Wingdings" pitchFamily="2" charset="2"/>
              <a:buChar char="§"/>
            </a:pPr>
            <a:r>
              <a:rPr lang="fr-BE" altLang="fr-FR" sz="2400" dirty="0" smtClean="0">
                <a:effectLst/>
                <a:latin typeface="Verdana" pitchFamily="34" charset="0"/>
              </a:rPr>
              <a:t>Coopératives</a:t>
            </a:r>
          </a:p>
          <a:p>
            <a:pPr eaLnBrk="1" hangingPunct="1">
              <a:lnSpc>
                <a:spcPct val="90000"/>
              </a:lnSpc>
              <a:buClr>
                <a:srgbClr val="990033"/>
              </a:buClr>
              <a:buFont typeface="Wingdings" pitchFamily="2" charset="2"/>
              <a:buChar char="§"/>
            </a:pPr>
            <a:endParaRPr lang="fr-BE" altLang="fr-FR" sz="2400" dirty="0" smtClean="0">
              <a:effectLst/>
              <a:latin typeface="Verdana" pitchFamily="34" charset="0"/>
            </a:endParaRPr>
          </a:p>
          <a:p>
            <a:pPr eaLnBrk="1" hangingPunct="1">
              <a:lnSpc>
                <a:spcPct val="90000"/>
              </a:lnSpc>
              <a:buClr>
                <a:srgbClr val="990033"/>
              </a:buClr>
              <a:buFont typeface="Wingdings" pitchFamily="2" charset="2"/>
              <a:buChar char="§"/>
            </a:pPr>
            <a:r>
              <a:rPr lang="fr-BE" altLang="fr-FR" sz="2400" dirty="0" smtClean="0">
                <a:effectLst/>
                <a:latin typeface="Verdana" pitchFamily="34" charset="0"/>
              </a:rPr>
              <a:t>Société à finalité sociale (SFS)</a:t>
            </a:r>
          </a:p>
          <a:p>
            <a:pPr eaLnBrk="1" hangingPunct="1">
              <a:lnSpc>
                <a:spcPct val="90000"/>
              </a:lnSpc>
              <a:buClr>
                <a:srgbClr val="990033"/>
              </a:buClr>
              <a:buFont typeface="Wingdings" pitchFamily="2" charset="2"/>
              <a:buChar char="§"/>
            </a:pPr>
            <a:endParaRPr lang="fr-BE" altLang="fr-FR" sz="2400" b="1" dirty="0" smtClean="0">
              <a:effectLst/>
              <a:latin typeface="Verdana" pitchFamily="34" charset="0"/>
            </a:endParaRPr>
          </a:p>
          <a:p>
            <a:pPr eaLnBrk="1" hangingPunct="1">
              <a:lnSpc>
                <a:spcPct val="90000"/>
              </a:lnSpc>
              <a:buClr>
                <a:srgbClr val="990033"/>
              </a:buClr>
              <a:buFont typeface="Wingdings" pitchFamily="2" charset="2"/>
              <a:buChar char="§"/>
            </a:pPr>
            <a:r>
              <a:rPr lang="fr-BE" altLang="fr-FR" sz="2400" dirty="0" smtClean="0">
                <a:effectLst/>
                <a:latin typeface="Verdana" pitchFamily="34" charset="0"/>
              </a:rPr>
              <a:t>Fondation</a:t>
            </a:r>
          </a:p>
          <a:p>
            <a:pPr marL="0" indent="0" eaLnBrk="1" hangingPunct="1">
              <a:lnSpc>
                <a:spcPct val="90000"/>
              </a:lnSpc>
              <a:buClr>
                <a:srgbClr val="990033"/>
              </a:buClr>
              <a:buNone/>
            </a:pPr>
            <a:endParaRPr lang="fr-BE" altLang="fr-FR" sz="2400" dirty="0">
              <a:latin typeface="Verdana" pitchFamily="34" charset="0"/>
              <a:sym typeface="Wingdings" panose="05000000000000000000" pitchFamily="2" charset="2"/>
            </a:endParaRPr>
          </a:p>
          <a:p>
            <a:pPr marL="0" indent="0" eaLnBrk="1" hangingPunct="1">
              <a:lnSpc>
                <a:spcPct val="90000"/>
              </a:lnSpc>
              <a:buClr>
                <a:srgbClr val="990033"/>
              </a:buClr>
              <a:buNone/>
            </a:pPr>
            <a:r>
              <a:rPr lang="fr-BE" altLang="fr-FR" sz="2400" dirty="0" smtClean="0">
                <a:latin typeface="Verdana" pitchFamily="34" charset="0"/>
                <a:sym typeface="Wingdings" panose="05000000000000000000" pitchFamily="2" charset="2"/>
              </a:rPr>
              <a:t> des indicateurs utiles mais pas des garanties : importance des pratiques ! </a:t>
            </a:r>
            <a:endParaRPr lang="fr-BE" altLang="fr-FR" sz="2400" dirty="0" smtClean="0">
              <a:effectLst/>
              <a:latin typeface="Verdana" pitchFamily="34" charset="0"/>
            </a:endParaRPr>
          </a:p>
        </p:txBody>
      </p:sp>
      <p:sp>
        <p:nvSpPr>
          <p:cNvPr id="496644" name="Rectangle 4"/>
          <p:cNvSpPr>
            <a:spLocks noGrp="1" noChangeArrowheads="1"/>
          </p:cNvSpPr>
          <p:nvPr>
            <p:ph type="title"/>
          </p:nvPr>
        </p:nvSpPr>
        <p:spPr>
          <a:xfrm>
            <a:off x="107950" y="53975"/>
            <a:ext cx="8964613" cy="1143000"/>
          </a:xfrm>
          <a:solidFill>
            <a:srgbClr val="6F2023"/>
          </a:solidFill>
        </p:spPr>
        <p:txBody>
          <a:bodyPr/>
          <a:lstStyle/>
          <a:p>
            <a:pPr eaLnBrk="1" hangingPunct="1">
              <a:lnSpc>
                <a:spcPct val="150000"/>
              </a:lnSpc>
              <a:defRPr/>
            </a:pPr>
            <a:r>
              <a:rPr lang="fr-FR" sz="3400" dirty="0">
                <a:solidFill>
                  <a:schemeClr val="bg1"/>
                </a:solidFill>
                <a:latin typeface="Verdana" pitchFamily="34" charset="0"/>
              </a:rPr>
              <a:t>Statuts de l’ES</a:t>
            </a:r>
            <a:br>
              <a:rPr lang="fr-FR" sz="3400" dirty="0">
                <a:solidFill>
                  <a:schemeClr val="bg1"/>
                </a:solidFill>
                <a:latin typeface="Verdana" pitchFamily="34" charset="0"/>
              </a:rPr>
            </a:br>
            <a:endParaRPr lang="fr-FR" sz="3400" dirty="0">
              <a:solidFill>
                <a:schemeClr val="bg1"/>
              </a:solidFill>
              <a:latin typeface="Verdana" pitchFamily="34" charset="0"/>
            </a:endParaRPr>
          </a:p>
        </p:txBody>
      </p:sp>
      <p:sp>
        <p:nvSpPr>
          <p:cNvPr id="45061" name="Line 5"/>
          <p:cNvSpPr>
            <a:spLocks noChangeShapeType="1"/>
          </p:cNvSpPr>
          <p:nvPr/>
        </p:nvSpPr>
        <p:spPr bwMode="auto">
          <a:xfrm>
            <a:off x="107950" y="1196975"/>
            <a:ext cx="89646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Tree>
    <p:extLst>
      <p:ext uri="{BB962C8B-B14F-4D97-AF65-F5344CB8AC3E}">
        <p14:creationId xmlns:p14="http://schemas.microsoft.com/office/powerpoint/2010/main" val="1504656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body" idx="1"/>
          </p:nvPr>
        </p:nvSpPr>
        <p:spPr>
          <a:xfrm>
            <a:off x="1103665" y="1371150"/>
            <a:ext cx="8713788" cy="4463826"/>
          </a:xfrm>
        </p:spPr>
        <p:txBody>
          <a:bodyPr/>
          <a:lstStyle/>
          <a:p>
            <a:pPr eaLnBrk="1" hangingPunct="1">
              <a:lnSpc>
                <a:spcPct val="90000"/>
              </a:lnSpc>
              <a:buClr>
                <a:srgbClr val="990033"/>
              </a:buClr>
              <a:buFont typeface="Wingdings" pitchFamily="2" charset="2"/>
              <a:buChar char="§"/>
            </a:pPr>
            <a:endParaRPr lang="fr-BE" altLang="fr-FR" sz="2000" dirty="0" smtClean="0">
              <a:effectLst/>
              <a:latin typeface="Verdana" pitchFamily="34" charset="0"/>
            </a:endParaRPr>
          </a:p>
        </p:txBody>
      </p:sp>
      <p:sp>
        <p:nvSpPr>
          <p:cNvPr id="496644" name="Rectangle 4"/>
          <p:cNvSpPr>
            <a:spLocks noGrp="1" noChangeArrowheads="1"/>
          </p:cNvSpPr>
          <p:nvPr>
            <p:ph type="title"/>
          </p:nvPr>
        </p:nvSpPr>
        <p:spPr>
          <a:xfrm>
            <a:off x="107950" y="53975"/>
            <a:ext cx="8964613" cy="1143000"/>
          </a:xfrm>
          <a:solidFill>
            <a:srgbClr val="6F2023"/>
          </a:solidFill>
        </p:spPr>
        <p:txBody>
          <a:bodyPr/>
          <a:lstStyle/>
          <a:p>
            <a:pPr eaLnBrk="1" hangingPunct="1">
              <a:lnSpc>
                <a:spcPct val="150000"/>
              </a:lnSpc>
              <a:defRPr/>
            </a:pPr>
            <a:r>
              <a:rPr lang="fr-FR" sz="3400" dirty="0" smtClean="0">
                <a:solidFill>
                  <a:schemeClr val="bg1"/>
                </a:solidFill>
                <a:latin typeface="Verdana" pitchFamily="34" charset="0"/>
              </a:rPr>
              <a:t>Hybridation des ressources</a:t>
            </a:r>
            <a:r>
              <a:rPr lang="fr-FR" sz="3400" dirty="0">
                <a:solidFill>
                  <a:schemeClr val="bg1"/>
                </a:solidFill>
                <a:latin typeface="Verdana" pitchFamily="34" charset="0"/>
              </a:rPr>
              <a:t/>
            </a:r>
            <a:br>
              <a:rPr lang="fr-FR" sz="3400" dirty="0">
                <a:solidFill>
                  <a:schemeClr val="bg1"/>
                </a:solidFill>
                <a:latin typeface="Verdana" pitchFamily="34" charset="0"/>
              </a:rPr>
            </a:br>
            <a:endParaRPr lang="fr-FR" sz="3400" dirty="0">
              <a:solidFill>
                <a:schemeClr val="bg1"/>
              </a:solidFill>
              <a:latin typeface="Verdana" pitchFamily="34" charset="0"/>
            </a:endParaRPr>
          </a:p>
        </p:txBody>
      </p:sp>
      <p:sp>
        <p:nvSpPr>
          <p:cNvPr id="45061" name="Line 5"/>
          <p:cNvSpPr>
            <a:spLocks noChangeShapeType="1"/>
          </p:cNvSpPr>
          <p:nvPr/>
        </p:nvSpPr>
        <p:spPr bwMode="auto">
          <a:xfrm>
            <a:off x="107950" y="1196975"/>
            <a:ext cx="89646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8" name="Triangle isocèle 7"/>
          <p:cNvSpPr/>
          <p:nvPr/>
        </p:nvSpPr>
        <p:spPr>
          <a:xfrm>
            <a:off x="2771800" y="2400299"/>
            <a:ext cx="3847356" cy="2608316"/>
          </a:xfrm>
          <a:prstGeom prst="triangl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3" name="Rectangle à coins arrondis 3"/>
          <p:cNvSpPr>
            <a:spLocks noChangeArrowheads="1"/>
          </p:cNvSpPr>
          <p:nvPr/>
        </p:nvSpPr>
        <p:spPr bwMode="auto">
          <a:xfrm>
            <a:off x="4084990" y="1476036"/>
            <a:ext cx="1133475" cy="819377"/>
          </a:xfrm>
          <a:prstGeom prst="roundRect">
            <a:avLst>
              <a:gd name="adj" fmla="val 16667"/>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État</a:t>
            </a:r>
            <a:br>
              <a:rPr kumimoji="0" lang="fr-FR" altLang="fr-F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Logique de redistribution </a:t>
            </a:r>
            <a:endParaRPr kumimoji="0" lang="fr-FR" altLang="fr-FR" sz="600" b="0" i="0" u="none" strike="noStrike" cap="none" normalizeH="0" baseline="0" dirty="0" smtClean="0">
              <a:ln>
                <a:noFill/>
              </a:ln>
              <a:solidFill>
                <a:schemeClr val="tx1"/>
              </a:solidFill>
              <a:effectLst/>
            </a:endParaRPr>
          </a:p>
        </p:txBody>
      </p:sp>
      <p:sp>
        <p:nvSpPr>
          <p:cNvPr id="4" name="Rectangle à coins arrondis 4"/>
          <p:cNvSpPr>
            <a:spLocks noChangeArrowheads="1"/>
          </p:cNvSpPr>
          <p:nvPr/>
        </p:nvSpPr>
        <p:spPr bwMode="auto">
          <a:xfrm>
            <a:off x="6732240" y="5040413"/>
            <a:ext cx="1133475" cy="828675"/>
          </a:xfrm>
          <a:prstGeom prst="roundRect">
            <a:avLst>
              <a:gd name="adj" fmla="val 16667"/>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Marché</a:t>
            </a:r>
            <a:br>
              <a:rPr kumimoji="0" lang="fr-FR" altLang="fr-F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Logique de concurrence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à coins arrondis 5"/>
          <p:cNvSpPr>
            <a:spLocks noChangeArrowheads="1"/>
          </p:cNvSpPr>
          <p:nvPr/>
        </p:nvSpPr>
        <p:spPr bwMode="auto">
          <a:xfrm>
            <a:off x="1084422" y="5111851"/>
            <a:ext cx="1647825" cy="685800"/>
          </a:xfrm>
          <a:prstGeom prst="roundRect">
            <a:avLst>
              <a:gd name="adj" fmla="val 16667"/>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Communauté</a:t>
            </a:r>
            <a:br>
              <a:rPr kumimoji="0" lang="fr-FR" altLang="fr-F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Logique de réciprocité</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852840" y="29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Tree>
    <p:extLst>
      <p:ext uri="{BB962C8B-B14F-4D97-AF65-F5344CB8AC3E}">
        <p14:creationId xmlns:p14="http://schemas.microsoft.com/office/powerpoint/2010/main" val="647129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body" idx="1"/>
          </p:nvPr>
        </p:nvSpPr>
        <p:spPr>
          <a:xfrm>
            <a:off x="250825" y="1341438"/>
            <a:ext cx="8713788" cy="4249737"/>
          </a:xfrm>
        </p:spPr>
        <p:txBody>
          <a:bodyPr/>
          <a:lstStyle/>
          <a:p>
            <a:pPr eaLnBrk="1" hangingPunct="1">
              <a:lnSpc>
                <a:spcPct val="90000"/>
              </a:lnSpc>
              <a:buClr>
                <a:srgbClr val="990033"/>
              </a:buClr>
              <a:buFont typeface="Wingdings" pitchFamily="2" charset="2"/>
              <a:buChar char="§"/>
            </a:pPr>
            <a:endParaRPr lang="fr-BE" altLang="fr-FR" sz="2000" dirty="0" smtClean="0">
              <a:effectLst/>
              <a:latin typeface="Verdana" pitchFamily="34" charset="0"/>
            </a:endParaRPr>
          </a:p>
        </p:txBody>
      </p:sp>
      <p:sp>
        <p:nvSpPr>
          <p:cNvPr id="45061" name="Line 5"/>
          <p:cNvSpPr>
            <a:spLocks noChangeShapeType="1"/>
          </p:cNvSpPr>
          <p:nvPr/>
        </p:nvSpPr>
        <p:spPr bwMode="auto">
          <a:xfrm>
            <a:off x="107950" y="1196975"/>
            <a:ext cx="89646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0" y="476672"/>
            <a:ext cx="9144000" cy="4840086"/>
          </a:xfrm>
          <a:prstGeom prst="rect">
            <a:avLst/>
          </a:prstGeom>
        </p:spPr>
      </p:pic>
    </p:spTree>
    <p:extLst>
      <p:ext uri="{BB962C8B-B14F-4D97-AF65-F5344CB8AC3E}">
        <p14:creationId xmlns:p14="http://schemas.microsoft.com/office/powerpoint/2010/main" val="2531492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316" name="Rectangle 4"/>
          <p:cNvSpPr>
            <a:spLocks noGrp="1" noChangeArrowheads="1"/>
          </p:cNvSpPr>
          <p:nvPr>
            <p:ph type="title"/>
          </p:nvPr>
        </p:nvSpPr>
        <p:spPr>
          <a:xfrm>
            <a:off x="107950" y="53975"/>
            <a:ext cx="8964613" cy="1143000"/>
          </a:xfrm>
          <a:solidFill>
            <a:srgbClr val="6F2023"/>
          </a:solidFill>
        </p:spPr>
        <p:txBody>
          <a:bodyPr/>
          <a:lstStyle/>
          <a:p>
            <a:pPr eaLnBrk="1" hangingPunct="1">
              <a:lnSpc>
                <a:spcPct val="150000"/>
              </a:lnSpc>
              <a:defRPr/>
            </a:pPr>
            <a:r>
              <a:rPr lang="fr-FR" sz="3400" dirty="0" smtClean="0">
                <a:solidFill>
                  <a:schemeClr val="bg1"/>
                </a:solidFill>
                <a:latin typeface="Verdana" pitchFamily="34" charset="0"/>
              </a:rPr>
              <a:t>Quelques chiffres…</a:t>
            </a:r>
            <a:r>
              <a:rPr lang="fr-FR" sz="3400" dirty="0">
                <a:solidFill>
                  <a:schemeClr val="bg1"/>
                </a:solidFill>
                <a:latin typeface="Verdana" pitchFamily="34" charset="0"/>
              </a:rPr>
              <a:t/>
            </a:r>
            <a:br>
              <a:rPr lang="fr-FR" sz="3400" dirty="0">
                <a:solidFill>
                  <a:schemeClr val="bg1"/>
                </a:solidFill>
                <a:latin typeface="Verdana" pitchFamily="34" charset="0"/>
              </a:rPr>
            </a:br>
            <a:endParaRPr lang="fr-FR" sz="3400" dirty="0">
              <a:solidFill>
                <a:schemeClr val="bg1"/>
              </a:solidFill>
              <a:latin typeface="Verdana" pitchFamily="34" charset="0"/>
            </a:endParaRPr>
          </a:p>
        </p:txBody>
      </p:sp>
      <p:sp>
        <p:nvSpPr>
          <p:cNvPr id="46084" name="Line 5"/>
          <p:cNvSpPr>
            <a:spLocks noChangeShapeType="1"/>
          </p:cNvSpPr>
          <p:nvPr/>
        </p:nvSpPr>
        <p:spPr bwMode="auto">
          <a:xfrm>
            <a:off x="107950" y="1196975"/>
            <a:ext cx="89646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525319" name="Rectangle 7"/>
          <p:cNvSpPr>
            <a:spLocks noChangeArrowheads="1"/>
          </p:cNvSpPr>
          <p:nvPr/>
        </p:nvSpPr>
        <p:spPr bwMode="auto">
          <a:xfrm>
            <a:off x="323850" y="1557338"/>
            <a:ext cx="8424863" cy="5032147"/>
          </a:xfrm>
          <a:prstGeom prst="rect">
            <a:avLst/>
          </a:prstGeom>
          <a:noFill/>
          <a:ln w="9525">
            <a:noFill/>
            <a:miter lim="800000"/>
            <a:headEnd/>
            <a:tailEnd/>
          </a:ln>
          <a:effectLst/>
        </p:spPr>
        <p:txBody>
          <a:bodyPr>
            <a:spAutoFit/>
          </a:bodyPr>
          <a:lstStyle/>
          <a:p>
            <a:pPr>
              <a:defRPr/>
            </a:pPr>
            <a:r>
              <a:rPr lang="fr-BE" sz="2000" b="1" dirty="0">
                <a:solidFill>
                  <a:srgbClr val="99CC00"/>
                </a:solidFill>
                <a:latin typeface="Verdana" pitchFamily="34" charset="0"/>
              </a:rPr>
              <a:t>En Belgique – </a:t>
            </a:r>
            <a:r>
              <a:rPr lang="fr-BE" sz="2000" b="1" dirty="0" smtClean="0">
                <a:solidFill>
                  <a:srgbClr val="99CC00"/>
                </a:solidFill>
                <a:latin typeface="Verdana" pitchFamily="34" charset="0"/>
              </a:rPr>
              <a:t>2013 </a:t>
            </a:r>
            <a:endParaRPr lang="fr-BE" sz="2000" b="1" dirty="0">
              <a:solidFill>
                <a:srgbClr val="99CC00"/>
              </a:solidFill>
              <a:latin typeface="Verdana" pitchFamily="34" charset="0"/>
            </a:endParaRPr>
          </a:p>
          <a:p>
            <a:pPr>
              <a:defRPr/>
            </a:pPr>
            <a:r>
              <a:rPr lang="fr-FR" sz="2400" dirty="0"/>
              <a:t>16 </a:t>
            </a:r>
            <a:r>
              <a:rPr lang="fr-FR" sz="2400" dirty="0" smtClean="0"/>
              <a:t>710 </a:t>
            </a:r>
            <a:r>
              <a:rPr lang="fr-FR" sz="2400" dirty="0"/>
              <a:t>entreprises sociales (</a:t>
            </a:r>
            <a:r>
              <a:rPr lang="fr-FR" sz="2400" dirty="0" smtClean="0"/>
              <a:t>204 774 </a:t>
            </a:r>
            <a:r>
              <a:rPr lang="fr-FR" sz="2400" dirty="0"/>
              <a:t>pour le secteur privé)</a:t>
            </a:r>
          </a:p>
          <a:p>
            <a:pPr>
              <a:defRPr/>
            </a:pPr>
            <a:r>
              <a:rPr lang="fr-FR" sz="2400" dirty="0" smtClean="0"/>
              <a:t>367 664 </a:t>
            </a:r>
            <a:r>
              <a:rPr lang="fr-FR" sz="2400" dirty="0"/>
              <a:t>ETP, soit </a:t>
            </a:r>
            <a:r>
              <a:rPr lang="fr-FR" sz="2400" dirty="0" smtClean="0"/>
              <a:t>16,6% </a:t>
            </a:r>
            <a:r>
              <a:rPr lang="fr-FR" sz="2400" dirty="0"/>
              <a:t>de l’emploi salarié dans le secteur privé</a:t>
            </a:r>
          </a:p>
          <a:p>
            <a:pPr>
              <a:defRPr/>
            </a:pPr>
            <a:endParaRPr lang="fr-FR" dirty="0"/>
          </a:p>
          <a:p>
            <a:pPr>
              <a:defRPr/>
            </a:pPr>
            <a:r>
              <a:rPr lang="fr-FR" sz="2000" b="1" dirty="0">
                <a:solidFill>
                  <a:srgbClr val="99CC00"/>
                </a:solidFill>
                <a:latin typeface="Verdana" pitchFamily="34" charset="0"/>
              </a:rPr>
              <a:t>En Europe </a:t>
            </a:r>
            <a:r>
              <a:rPr lang="fr-BE" dirty="0">
                <a:solidFill>
                  <a:srgbClr val="000000"/>
                </a:solidFill>
                <a:hlinkClick r:id="rId4"/>
              </a:rPr>
              <a:t>www.socialeconomy.eu.org</a:t>
            </a:r>
            <a:endParaRPr lang="fr-BE" dirty="0">
              <a:solidFill>
                <a:srgbClr val="000000"/>
              </a:solidFill>
            </a:endParaRPr>
          </a:p>
          <a:p>
            <a:pPr>
              <a:defRPr/>
            </a:pPr>
            <a:r>
              <a:rPr lang="fr-FR" sz="2400" dirty="0"/>
              <a:t>11 millions de salariés de l’UE, entre 6 et 10% de l’emploi</a:t>
            </a:r>
          </a:p>
          <a:p>
            <a:pPr>
              <a:defRPr/>
            </a:pPr>
            <a:endParaRPr lang="fr-FR" sz="2400" dirty="0"/>
          </a:p>
          <a:p>
            <a:pPr>
              <a:defRPr/>
            </a:pPr>
            <a:r>
              <a:rPr lang="fr-BE" sz="2000" b="1" dirty="0">
                <a:solidFill>
                  <a:srgbClr val="99CC00"/>
                </a:solidFill>
                <a:latin typeface="Verdana" pitchFamily="34" charset="0"/>
              </a:rPr>
              <a:t>Dans le monde </a:t>
            </a:r>
          </a:p>
          <a:p>
            <a:pPr>
              <a:defRPr/>
            </a:pPr>
            <a:r>
              <a:rPr lang="fr-BE" sz="2400" dirty="0"/>
              <a:t>Coopératives = 100 millions d’emplois (20% de + que les multinationales), ACI</a:t>
            </a:r>
          </a:p>
          <a:p>
            <a:pPr>
              <a:defRPr/>
            </a:pPr>
            <a:endParaRPr lang="fr-BE" dirty="0"/>
          </a:p>
          <a:p>
            <a:pPr>
              <a:defRPr/>
            </a:pPr>
            <a:endParaRPr lang="fr-BE" dirty="0"/>
          </a:p>
          <a:p>
            <a:pPr>
              <a:defRPr/>
            </a:pPr>
            <a:endParaRPr lang="fr-BE" dirty="0">
              <a:latin typeface="+mj-lt"/>
            </a:endParaRPr>
          </a:p>
          <a:p>
            <a:pPr>
              <a:spcBef>
                <a:spcPct val="50000"/>
              </a:spcBef>
              <a:defRPr/>
            </a:pPr>
            <a:endParaRPr lang="fr-BE" b="1" dirty="0">
              <a:latin typeface="+mj-lt"/>
            </a:endParaRPr>
          </a:p>
          <a:p>
            <a:pPr>
              <a:defRPr/>
            </a:pPr>
            <a:endParaRPr lang="fr-BE" dirty="0">
              <a:latin typeface="+mj-lt"/>
            </a:endParaRPr>
          </a:p>
        </p:txBody>
      </p:sp>
    </p:spTree>
    <p:extLst>
      <p:ext uri="{BB962C8B-B14F-4D97-AF65-F5344CB8AC3E}">
        <p14:creationId xmlns:p14="http://schemas.microsoft.com/office/powerpoint/2010/main" val="1920319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23528" y="188640"/>
            <a:ext cx="8568952" cy="864096"/>
          </a:xfrm>
        </p:spPr>
        <p:txBody>
          <a:bodyPr/>
          <a:lstStyle/>
          <a:p>
            <a:pPr algn="ctr"/>
            <a:r>
              <a:rPr lang="fr-BE" sz="4000" dirty="0" smtClean="0"/>
              <a:t>En très résumé…</a:t>
            </a:r>
            <a:endParaRPr lang="fr-BE" sz="4000" dirty="0"/>
          </a:p>
        </p:txBody>
      </p:sp>
      <p:sp>
        <p:nvSpPr>
          <p:cNvPr id="4" name="Espace réservé du contenu 3"/>
          <p:cNvSpPr>
            <a:spLocks noGrp="1"/>
          </p:cNvSpPr>
          <p:nvPr>
            <p:ph sz="quarter" idx="14"/>
          </p:nvPr>
        </p:nvSpPr>
        <p:spPr/>
        <p:txBody>
          <a:bodyPr/>
          <a:lstStyle/>
          <a:p>
            <a:pPr>
              <a:buFontTx/>
              <a:buChar char="-"/>
            </a:pPr>
            <a:r>
              <a:rPr lang="fr-BE" sz="3600" dirty="0" smtClean="0"/>
              <a:t>Finalité sociétale et pas de profit</a:t>
            </a:r>
          </a:p>
          <a:p>
            <a:pPr>
              <a:buFontTx/>
              <a:buChar char="-"/>
            </a:pPr>
            <a:r>
              <a:rPr lang="fr-BE" sz="3600" dirty="0" smtClean="0"/>
              <a:t>Démocratie dans l’entreprise</a:t>
            </a:r>
          </a:p>
          <a:p>
            <a:pPr>
              <a:buFontTx/>
              <a:buChar char="-"/>
            </a:pPr>
            <a:endParaRPr lang="fr-BE" sz="3600" dirty="0"/>
          </a:p>
          <a:p>
            <a:pPr>
              <a:buFontTx/>
              <a:buChar char="-"/>
            </a:pPr>
            <a:endParaRPr lang="fr-BE" sz="3600" dirty="0" smtClean="0"/>
          </a:p>
          <a:p>
            <a:pPr marL="0" indent="0">
              <a:buNone/>
            </a:pPr>
            <a:r>
              <a:rPr lang="fr-BE" sz="3600" dirty="0" smtClean="0"/>
              <a:t>&gt; </a:t>
            </a:r>
            <a:r>
              <a:rPr lang="fr-BE" sz="3600" b="1" dirty="0" smtClean="0"/>
              <a:t>Vision politique de l’économie</a:t>
            </a:r>
            <a:r>
              <a:rPr lang="fr-BE" sz="3600" dirty="0" smtClean="0"/>
              <a:t> : proposer un autre modèle de société ! </a:t>
            </a:r>
          </a:p>
        </p:txBody>
      </p:sp>
    </p:spTree>
    <p:extLst>
      <p:ext uri="{BB962C8B-B14F-4D97-AF65-F5344CB8AC3E}">
        <p14:creationId xmlns:p14="http://schemas.microsoft.com/office/powerpoint/2010/main" val="3579787098"/>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verPWPvierge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title"/>
          </p:nvPr>
        </p:nvSpPr>
        <p:spPr>
          <a:xfrm>
            <a:off x="0" y="0"/>
            <a:ext cx="9144000" cy="1160463"/>
          </a:xfrm>
          <a:solidFill>
            <a:srgbClr val="6F2023"/>
          </a:solidFill>
        </p:spPr>
        <p:txBody>
          <a:bodyPr/>
          <a:lstStyle/>
          <a:p>
            <a:pPr eaLnBrk="1" hangingPunct="1">
              <a:lnSpc>
                <a:spcPct val="150000"/>
              </a:lnSpc>
              <a:spcBef>
                <a:spcPts val="1200"/>
              </a:spcBef>
            </a:pPr>
            <a:r>
              <a:rPr lang="fr-FR" sz="3400" dirty="0" smtClean="0">
                <a:solidFill>
                  <a:schemeClr val="bg1"/>
                </a:solidFill>
                <a:latin typeface="Verdana" pitchFamily="34" charset="0"/>
              </a:rPr>
              <a:t>SAW-B : Qui sommes nous ? </a:t>
            </a:r>
            <a:endParaRPr lang="fr-FR" sz="1600" dirty="0" smtClean="0">
              <a:solidFill>
                <a:schemeClr val="bg1"/>
              </a:solidFill>
              <a:latin typeface="Verdana" pitchFamily="34" charset="0"/>
            </a:endParaRPr>
          </a:p>
        </p:txBody>
      </p:sp>
      <p:sp>
        <p:nvSpPr>
          <p:cNvPr id="3077" name="Text Box 5"/>
          <p:cNvSpPr txBox="1">
            <a:spLocks noChangeArrowheads="1"/>
          </p:cNvSpPr>
          <p:nvPr/>
        </p:nvSpPr>
        <p:spPr bwMode="auto">
          <a:xfrm>
            <a:off x="395288" y="1557338"/>
            <a:ext cx="8353425" cy="1084262"/>
          </a:xfrm>
          <a:prstGeom prst="rect">
            <a:avLst/>
          </a:prstGeom>
          <a:noFill/>
          <a:ln w="9525">
            <a:noFill/>
            <a:miter lim="800000"/>
            <a:headEnd/>
            <a:tailEnd/>
          </a:ln>
        </p:spPr>
        <p:txBody>
          <a:bodyPr>
            <a:spAutoFit/>
          </a:bodyPr>
          <a:lstStyle/>
          <a:p>
            <a:endParaRPr lang="fr-BE" dirty="0">
              <a:solidFill>
                <a:prstClr val="black"/>
              </a:solidFill>
              <a:latin typeface="Tahoma" pitchFamily="34" charset="0"/>
            </a:endParaRPr>
          </a:p>
          <a:p>
            <a:pPr>
              <a:buFontTx/>
              <a:buChar char="-"/>
            </a:pPr>
            <a:endParaRPr lang="fr-BE" sz="2000" dirty="0">
              <a:solidFill>
                <a:prstClr val="black"/>
              </a:solidFill>
              <a:latin typeface="Verdana" pitchFamily="34" charset="0"/>
            </a:endParaRPr>
          </a:p>
          <a:p>
            <a:pPr>
              <a:spcBef>
                <a:spcPct val="50000"/>
              </a:spcBef>
              <a:buFontTx/>
              <a:buChar char="•"/>
            </a:pPr>
            <a:endParaRPr lang="fr-FR" dirty="0">
              <a:solidFill>
                <a:prstClr val="black"/>
              </a:solidFill>
              <a:latin typeface="Tahoma" pitchFamily="34" charset="0"/>
            </a:endParaRPr>
          </a:p>
        </p:txBody>
      </p:sp>
      <p:sp>
        <p:nvSpPr>
          <p:cNvPr id="3078" name="Line 6"/>
          <p:cNvSpPr>
            <a:spLocks noChangeShapeType="1"/>
          </p:cNvSpPr>
          <p:nvPr/>
        </p:nvSpPr>
        <p:spPr bwMode="auto">
          <a:xfrm>
            <a:off x="0" y="1125538"/>
            <a:ext cx="9144000" cy="0"/>
          </a:xfrm>
          <a:prstGeom prst="line">
            <a:avLst/>
          </a:prstGeom>
          <a:noFill/>
          <a:ln w="57150">
            <a:solidFill>
              <a:srgbClr val="FF0000"/>
            </a:solidFill>
            <a:round/>
            <a:headEnd/>
            <a:tailEnd/>
          </a:ln>
        </p:spPr>
        <p:txBody>
          <a:bodyPr/>
          <a:lstStyle/>
          <a:p>
            <a:endParaRPr lang="fr-BE" dirty="0">
              <a:solidFill>
                <a:prstClr val="black"/>
              </a:solidFill>
            </a:endParaRPr>
          </a:p>
        </p:txBody>
      </p:sp>
      <p:sp>
        <p:nvSpPr>
          <p:cNvPr id="3079" name="Text Box 7"/>
          <p:cNvSpPr txBox="1">
            <a:spLocks noChangeArrowheads="1"/>
          </p:cNvSpPr>
          <p:nvPr/>
        </p:nvSpPr>
        <p:spPr bwMode="auto">
          <a:xfrm>
            <a:off x="323850" y="1268413"/>
            <a:ext cx="8496300" cy="4970591"/>
          </a:xfrm>
          <a:prstGeom prst="rect">
            <a:avLst/>
          </a:prstGeom>
          <a:noFill/>
          <a:ln w="9525">
            <a:noFill/>
            <a:miter lim="800000"/>
            <a:headEnd/>
            <a:tailEnd/>
          </a:ln>
        </p:spPr>
        <p:txBody>
          <a:bodyPr>
            <a:spAutoFit/>
          </a:bodyPr>
          <a:lstStyle/>
          <a:p>
            <a:pPr algn="ctr">
              <a:spcBef>
                <a:spcPct val="50000"/>
              </a:spcBef>
            </a:pPr>
            <a:r>
              <a:rPr lang="fr-BE" sz="2200" dirty="0" smtClean="0">
                <a:solidFill>
                  <a:prstClr val="black"/>
                </a:solidFill>
                <a:latin typeface="Verdana" pitchFamily="34" charset="0"/>
              </a:rPr>
              <a:t>Solidarité des Alternatives Wallonnes et Bruxelloises </a:t>
            </a:r>
            <a:r>
              <a:rPr lang="fr-BE" sz="2200" dirty="0">
                <a:solidFill>
                  <a:prstClr val="black"/>
                </a:solidFill>
                <a:latin typeface="Verdana" pitchFamily="34" charset="0"/>
              </a:rPr>
              <a:t>est une fédération </a:t>
            </a:r>
            <a:r>
              <a:rPr lang="fr-BE" sz="2200" dirty="0" smtClean="0">
                <a:solidFill>
                  <a:prstClr val="black"/>
                </a:solidFill>
                <a:latin typeface="Verdana" pitchFamily="34" charset="0"/>
              </a:rPr>
              <a:t>d’entreprises d’économie </a:t>
            </a:r>
            <a:r>
              <a:rPr lang="fr-BE" sz="2200" dirty="0">
                <a:solidFill>
                  <a:prstClr val="black"/>
                </a:solidFill>
                <a:latin typeface="Verdana" pitchFamily="34" charset="0"/>
              </a:rPr>
              <a:t>sociale.  </a:t>
            </a:r>
          </a:p>
          <a:p>
            <a:pPr algn="ctr">
              <a:spcBef>
                <a:spcPct val="50000"/>
              </a:spcBef>
            </a:pPr>
            <a:endParaRPr lang="fr-BE" sz="1000" dirty="0" smtClean="0">
              <a:solidFill>
                <a:prstClr val="black"/>
              </a:solidFill>
              <a:latin typeface="Verdana" pitchFamily="34" charset="0"/>
            </a:endParaRPr>
          </a:p>
          <a:p>
            <a:pPr algn="ctr">
              <a:spcBef>
                <a:spcPct val="50000"/>
              </a:spcBef>
            </a:pPr>
            <a:endParaRPr lang="fr-BE" sz="1000" dirty="0">
              <a:solidFill>
                <a:prstClr val="black"/>
              </a:solidFill>
              <a:latin typeface="Verdana" pitchFamily="34" charset="0"/>
            </a:endParaRPr>
          </a:p>
          <a:p>
            <a:pPr>
              <a:spcBef>
                <a:spcPct val="50000"/>
              </a:spcBef>
            </a:pPr>
            <a:r>
              <a:rPr lang="fr-BE" sz="2200" dirty="0">
                <a:solidFill>
                  <a:prstClr val="black"/>
                </a:solidFill>
                <a:latin typeface="Verdana" pitchFamily="34" charset="0"/>
              </a:rPr>
              <a:t>Ses buts sont de:</a:t>
            </a:r>
          </a:p>
          <a:p>
            <a:pPr>
              <a:spcBef>
                <a:spcPct val="50000"/>
              </a:spcBef>
            </a:pPr>
            <a:endParaRPr lang="fr-BE" sz="600" dirty="0">
              <a:solidFill>
                <a:prstClr val="black"/>
              </a:solidFill>
              <a:latin typeface="Verdana" pitchFamily="34" charset="0"/>
            </a:endParaRPr>
          </a:p>
          <a:p>
            <a:pPr>
              <a:spcBef>
                <a:spcPct val="50000"/>
              </a:spcBef>
              <a:buFontTx/>
              <a:buChar char="•"/>
            </a:pPr>
            <a:r>
              <a:rPr lang="fr-BE" sz="2200" dirty="0">
                <a:solidFill>
                  <a:prstClr val="black"/>
                </a:solidFill>
                <a:latin typeface="Verdana" pitchFamily="34" charset="0"/>
              </a:rPr>
              <a:t> </a:t>
            </a:r>
            <a:r>
              <a:rPr lang="fr-BE" sz="2200" dirty="0">
                <a:solidFill>
                  <a:srgbClr val="C00000"/>
                </a:solidFill>
                <a:latin typeface="Verdana" pitchFamily="34" charset="0"/>
              </a:rPr>
              <a:t>Défendre et représenter l’économie sociale </a:t>
            </a:r>
            <a:r>
              <a:rPr lang="fr-BE" sz="2200" dirty="0">
                <a:solidFill>
                  <a:prstClr val="black"/>
                </a:solidFill>
                <a:latin typeface="Verdana" pitchFamily="34" charset="0"/>
              </a:rPr>
              <a:t>au niveau belge et européen</a:t>
            </a:r>
          </a:p>
          <a:p>
            <a:pPr indent="-285750">
              <a:spcBef>
                <a:spcPct val="50000"/>
              </a:spcBef>
              <a:buFontTx/>
              <a:buChar char="•"/>
            </a:pPr>
            <a:r>
              <a:rPr lang="fr-BE" sz="2200" dirty="0">
                <a:solidFill>
                  <a:prstClr val="black"/>
                </a:solidFill>
                <a:latin typeface="Verdana" pitchFamily="34" charset="0"/>
              </a:rPr>
              <a:t>Sensibiliser et faire connaître </a:t>
            </a:r>
            <a:r>
              <a:rPr lang="fr-BE" sz="2200" dirty="0" smtClean="0">
                <a:solidFill>
                  <a:prstClr val="black"/>
                </a:solidFill>
                <a:latin typeface="Verdana" pitchFamily="34" charset="0"/>
              </a:rPr>
              <a:t>l’économie </a:t>
            </a:r>
            <a:r>
              <a:rPr lang="fr-BE" sz="2200" dirty="0">
                <a:solidFill>
                  <a:prstClr val="black"/>
                </a:solidFill>
                <a:latin typeface="Verdana" pitchFamily="34" charset="0"/>
              </a:rPr>
              <a:t>sociale en tant qu’</a:t>
            </a:r>
            <a:r>
              <a:rPr lang="fr-BE" sz="2200" dirty="0">
                <a:solidFill>
                  <a:srgbClr val="C00000"/>
                </a:solidFill>
                <a:latin typeface="Verdana" pitchFamily="34" charset="0"/>
              </a:rPr>
              <a:t>alternative </a:t>
            </a:r>
            <a:r>
              <a:rPr lang="fr-BE" sz="2200" dirty="0" smtClean="0">
                <a:solidFill>
                  <a:srgbClr val="C00000"/>
                </a:solidFill>
                <a:latin typeface="Verdana" pitchFamily="34" charset="0"/>
              </a:rPr>
              <a:t>économique et sociale</a:t>
            </a:r>
            <a:endParaRPr lang="fr-BE" sz="2200" dirty="0">
              <a:solidFill>
                <a:srgbClr val="C00000"/>
              </a:solidFill>
              <a:latin typeface="Verdana" pitchFamily="34" charset="0"/>
            </a:endParaRPr>
          </a:p>
          <a:p>
            <a:pPr indent="-285750">
              <a:spcBef>
                <a:spcPct val="50000"/>
              </a:spcBef>
              <a:buFontTx/>
              <a:buChar char="•"/>
            </a:pPr>
            <a:r>
              <a:rPr lang="fr-BE" sz="2200" dirty="0">
                <a:solidFill>
                  <a:prstClr val="black"/>
                </a:solidFill>
                <a:latin typeface="Verdana" pitchFamily="34" charset="0"/>
              </a:rPr>
              <a:t>Développer l’économie sociale, favoriser le </a:t>
            </a:r>
            <a:r>
              <a:rPr lang="fr-BE" sz="2200" dirty="0">
                <a:solidFill>
                  <a:srgbClr val="C00000"/>
                </a:solidFill>
                <a:latin typeface="Verdana" pitchFamily="34" charset="0"/>
              </a:rPr>
              <a:t>réseautage</a:t>
            </a:r>
            <a:r>
              <a:rPr lang="fr-BE" sz="2200" dirty="0">
                <a:solidFill>
                  <a:prstClr val="black"/>
                </a:solidFill>
                <a:latin typeface="Verdana" pitchFamily="34" charset="0"/>
              </a:rPr>
              <a:t> et la </a:t>
            </a:r>
            <a:r>
              <a:rPr lang="fr-BE" sz="2200" dirty="0">
                <a:solidFill>
                  <a:srgbClr val="C00000"/>
                </a:solidFill>
                <a:latin typeface="Verdana" pitchFamily="34" charset="0"/>
              </a:rPr>
              <a:t>mutualisation</a:t>
            </a:r>
            <a:r>
              <a:rPr lang="fr-BE" sz="2200" dirty="0">
                <a:solidFill>
                  <a:prstClr val="black"/>
                </a:solidFill>
                <a:latin typeface="Verdana" pitchFamily="34" charset="0"/>
              </a:rPr>
              <a:t>.</a:t>
            </a:r>
          </a:p>
          <a:p>
            <a:pPr algn="r"/>
            <a:r>
              <a:rPr lang="fr-BE" dirty="0">
                <a:solidFill>
                  <a:prstClr val="black"/>
                </a:solidFill>
                <a:latin typeface="Verdana" pitchFamily="34" charset="0"/>
              </a:rPr>
              <a:t>.</a:t>
            </a:r>
            <a:endParaRPr lang="fr-FR" dirty="0">
              <a:solidFill>
                <a:prstClr val="black"/>
              </a:solidFill>
              <a:latin typeface="Verdana" pitchFamily="34" charset="0"/>
            </a:endParaRPr>
          </a:p>
          <a:p>
            <a:endParaRPr lang="fr-BE" dirty="0">
              <a:solidFill>
                <a:prstClr val="black"/>
              </a:solidFill>
            </a:endParaRPr>
          </a:p>
        </p:txBody>
      </p:sp>
    </p:spTree>
    <p:extLst>
      <p:ext uri="{BB962C8B-B14F-4D97-AF65-F5344CB8AC3E}">
        <p14:creationId xmlns:p14="http://schemas.microsoft.com/office/powerpoint/2010/main" val="2356806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3"/>
          </p:nvPr>
        </p:nvSpPr>
        <p:spPr/>
        <p:txBody>
          <a:bodyPr/>
          <a:lstStyle/>
          <a:p>
            <a:pPr algn="ctr"/>
            <a:r>
              <a:rPr lang="fr-BE" sz="4000" dirty="0" smtClean="0"/>
              <a:t>Un « tout autre modèle économique » ? </a:t>
            </a:r>
            <a:endParaRPr lang="fr-BE" sz="4000" dirty="0"/>
          </a:p>
        </p:txBody>
      </p:sp>
      <p:sp>
        <p:nvSpPr>
          <p:cNvPr id="6" name="Espace réservé du contenu 5"/>
          <p:cNvSpPr>
            <a:spLocks noGrp="1"/>
          </p:cNvSpPr>
          <p:nvPr>
            <p:ph sz="quarter" idx="14"/>
          </p:nvPr>
        </p:nvSpPr>
        <p:spPr/>
        <p:txBody>
          <a:bodyPr/>
          <a:lstStyle/>
          <a:p>
            <a:endParaRPr lang="fr-BE"/>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412875"/>
            <a:ext cx="6552728" cy="4632487"/>
          </a:xfrm>
          <a:prstGeom prst="rect">
            <a:avLst/>
          </a:prstGeom>
        </p:spPr>
      </p:pic>
    </p:spTree>
    <p:extLst>
      <p:ext uri="{BB962C8B-B14F-4D97-AF65-F5344CB8AC3E}">
        <p14:creationId xmlns:p14="http://schemas.microsoft.com/office/powerpoint/2010/main" val="4161662906"/>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ctr"/>
            <a:r>
              <a:rPr lang="fr-BE" sz="4000" dirty="0" smtClean="0"/>
              <a:t>Les dérives du système actuel… </a:t>
            </a:r>
            <a:endParaRPr lang="fr-BE" sz="4000" dirty="0"/>
          </a:p>
        </p:txBody>
      </p:sp>
      <p:sp>
        <p:nvSpPr>
          <p:cNvPr id="3" name="Espace réservé du contenu 2"/>
          <p:cNvSpPr>
            <a:spLocks noGrp="1"/>
          </p:cNvSpPr>
          <p:nvPr>
            <p:ph sz="quarter" idx="14"/>
          </p:nvPr>
        </p:nvSpPr>
        <p:spPr/>
        <p:txBody>
          <a:bodyPr/>
          <a:lstStyle/>
          <a:p>
            <a:r>
              <a:rPr lang="fr-BE" dirty="0" smtClean="0"/>
              <a:t>« système pyramidal », « autoritarisme », </a:t>
            </a:r>
          </a:p>
          <a:p>
            <a:r>
              <a:rPr lang="fr-BE" dirty="0" smtClean="0"/>
              <a:t>« destruction du tissu social, de la nature »</a:t>
            </a:r>
          </a:p>
          <a:p>
            <a:r>
              <a:rPr lang="fr-BE" dirty="0" smtClean="0"/>
              <a:t>« mauvaise répartition des revenus », « fabrique d’inégalités »</a:t>
            </a:r>
          </a:p>
          <a:p>
            <a:r>
              <a:rPr lang="fr-BE" dirty="0" smtClean="0"/>
              <a:t>« pas de concertation des travailleurs et des citoyens »</a:t>
            </a:r>
          </a:p>
          <a:p>
            <a:r>
              <a:rPr lang="fr-BE" dirty="0" smtClean="0"/>
              <a:t>« profit à tout prix », « vision à court terme »</a:t>
            </a:r>
            <a:endParaRPr lang="fr-BE"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Tree>
    <p:extLst>
      <p:ext uri="{BB962C8B-B14F-4D97-AF65-F5344CB8AC3E}">
        <p14:creationId xmlns:p14="http://schemas.microsoft.com/office/powerpoint/2010/main" val="1037004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ctr"/>
            <a:r>
              <a:rPr lang="fr-BE" sz="4000" dirty="0" smtClean="0"/>
              <a:t>Merci ! </a:t>
            </a:r>
            <a:endParaRPr lang="fr-BE" sz="4000" dirty="0"/>
          </a:p>
        </p:txBody>
      </p:sp>
      <p:sp>
        <p:nvSpPr>
          <p:cNvPr id="3" name="Espace réservé du contenu 2"/>
          <p:cNvSpPr>
            <a:spLocks noGrp="1"/>
          </p:cNvSpPr>
          <p:nvPr>
            <p:ph sz="quarter" idx="14"/>
          </p:nvPr>
        </p:nvSpPr>
        <p:spPr/>
        <p:txBody>
          <a:bodyPr/>
          <a:lstStyle/>
          <a:p>
            <a:pPr>
              <a:buFontTx/>
              <a:buChar char="-"/>
            </a:pPr>
            <a:r>
              <a:rPr lang="fr-BE" dirty="0" smtClean="0">
                <a:hlinkClick r:id="rId2"/>
              </a:rPr>
              <a:t>www.participer.toutautrechose.be</a:t>
            </a:r>
            <a:r>
              <a:rPr lang="fr-BE" dirty="0" smtClean="0"/>
              <a:t> </a:t>
            </a:r>
          </a:p>
          <a:p>
            <a:pPr>
              <a:buFontTx/>
              <a:buChar char="-"/>
            </a:pPr>
            <a:r>
              <a:rPr lang="fr-BE" dirty="0" smtClean="0">
                <a:hlinkClick r:id="rId3"/>
              </a:rPr>
              <a:t>www.economiesociale.be</a:t>
            </a:r>
            <a:endParaRPr lang="fr-BE" dirty="0" smtClean="0"/>
          </a:p>
          <a:p>
            <a:pPr>
              <a:buFontTx/>
              <a:buChar char="-"/>
            </a:pPr>
            <a:endParaRPr lang="fr-BE" dirty="0"/>
          </a:p>
          <a:p>
            <a:pPr>
              <a:buFontTx/>
              <a:buChar char="-"/>
            </a:pPr>
            <a:r>
              <a:rPr lang="fr-BE" dirty="0" smtClean="0"/>
              <a:t>GRANDE PARADE : 20/03 – 14h Gare du Nord</a:t>
            </a:r>
          </a:p>
          <a:p>
            <a:pPr>
              <a:buFontTx/>
              <a:buChar char="-"/>
            </a:pPr>
            <a:r>
              <a:rPr lang="fr-BE" dirty="0" smtClean="0"/>
              <a:t>Prépa à la grande parade : 14/03 – entre 17h30 et 20h à L’</a:t>
            </a:r>
            <a:r>
              <a:rPr lang="fr-BE" dirty="0" err="1" smtClean="0"/>
              <a:t>Adésif</a:t>
            </a:r>
            <a:r>
              <a:rPr lang="fr-BE" dirty="0" smtClean="0"/>
              <a:t> (Rue Liedekerke, 71). </a:t>
            </a:r>
          </a:p>
        </p:txBody>
      </p:sp>
    </p:spTree>
    <p:extLst>
      <p:ext uri="{BB962C8B-B14F-4D97-AF65-F5344CB8AC3E}">
        <p14:creationId xmlns:p14="http://schemas.microsoft.com/office/powerpoint/2010/main" val="3228534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verPWPvierge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title"/>
          </p:nvPr>
        </p:nvSpPr>
        <p:spPr>
          <a:xfrm>
            <a:off x="0" y="0"/>
            <a:ext cx="9144000" cy="1160463"/>
          </a:xfrm>
          <a:solidFill>
            <a:srgbClr val="6F2023"/>
          </a:solidFill>
        </p:spPr>
        <p:txBody>
          <a:bodyPr/>
          <a:lstStyle/>
          <a:p>
            <a:pPr eaLnBrk="1" hangingPunct="1">
              <a:lnSpc>
                <a:spcPct val="150000"/>
              </a:lnSpc>
            </a:pPr>
            <a:r>
              <a:rPr lang="fr-FR" sz="3400" dirty="0" smtClean="0">
                <a:solidFill>
                  <a:schemeClr val="bg1"/>
                </a:solidFill>
                <a:latin typeface="Verdana" pitchFamily="34" charset="0"/>
              </a:rPr>
              <a:t>SAW-B : Que faisons-nous ?</a:t>
            </a:r>
            <a:br>
              <a:rPr lang="fr-FR" sz="3400" dirty="0" smtClean="0">
                <a:solidFill>
                  <a:schemeClr val="bg1"/>
                </a:solidFill>
                <a:latin typeface="Verdana" pitchFamily="34" charset="0"/>
              </a:rPr>
            </a:br>
            <a:endParaRPr lang="fr-FR" sz="1600" dirty="0" smtClean="0">
              <a:solidFill>
                <a:schemeClr val="bg1"/>
              </a:solidFill>
              <a:latin typeface="Verdana" pitchFamily="34" charset="0"/>
            </a:endParaRPr>
          </a:p>
        </p:txBody>
      </p:sp>
      <p:sp>
        <p:nvSpPr>
          <p:cNvPr id="4101" name="Text Box 5"/>
          <p:cNvSpPr txBox="1">
            <a:spLocks noChangeArrowheads="1"/>
          </p:cNvSpPr>
          <p:nvPr/>
        </p:nvSpPr>
        <p:spPr bwMode="auto">
          <a:xfrm>
            <a:off x="395288" y="1557338"/>
            <a:ext cx="8353425" cy="1084262"/>
          </a:xfrm>
          <a:prstGeom prst="rect">
            <a:avLst/>
          </a:prstGeom>
          <a:noFill/>
          <a:ln w="9525">
            <a:noFill/>
            <a:miter lim="800000"/>
            <a:headEnd/>
            <a:tailEnd/>
          </a:ln>
        </p:spPr>
        <p:txBody>
          <a:bodyPr>
            <a:spAutoFit/>
          </a:bodyPr>
          <a:lstStyle/>
          <a:p>
            <a:endParaRPr lang="fr-BE" dirty="0">
              <a:solidFill>
                <a:prstClr val="black"/>
              </a:solidFill>
              <a:latin typeface="Tahoma" pitchFamily="34" charset="0"/>
            </a:endParaRPr>
          </a:p>
          <a:p>
            <a:pPr>
              <a:buFontTx/>
              <a:buChar char="-"/>
            </a:pPr>
            <a:endParaRPr lang="fr-BE" sz="2000" dirty="0">
              <a:solidFill>
                <a:prstClr val="black"/>
              </a:solidFill>
              <a:latin typeface="Verdana" pitchFamily="34" charset="0"/>
            </a:endParaRPr>
          </a:p>
          <a:p>
            <a:pPr>
              <a:spcBef>
                <a:spcPct val="50000"/>
              </a:spcBef>
              <a:buFontTx/>
              <a:buChar char="•"/>
            </a:pPr>
            <a:endParaRPr lang="fr-FR" dirty="0">
              <a:solidFill>
                <a:prstClr val="black"/>
              </a:solidFill>
              <a:latin typeface="Tahoma" pitchFamily="34" charset="0"/>
            </a:endParaRPr>
          </a:p>
        </p:txBody>
      </p:sp>
      <p:sp>
        <p:nvSpPr>
          <p:cNvPr id="4102" name="Line 6"/>
          <p:cNvSpPr>
            <a:spLocks noChangeShapeType="1"/>
          </p:cNvSpPr>
          <p:nvPr/>
        </p:nvSpPr>
        <p:spPr bwMode="auto">
          <a:xfrm>
            <a:off x="0" y="1125538"/>
            <a:ext cx="9144000" cy="0"/>
          </a:xfrm>
          <a:prstGeom prst="line">
            <a:avLst/>
          </a:prstGeom>
          <a:noFill/>
          <a:ln w="57150">
            <a:solidFill>
              <a:srgbClr val="FF0000"/>
            </a:solidFill>
            <a:round/>
            <a:headEnd/>
            <a:tailEnd/>
          </a:ln>
        </p:spPr>
        <p:txBody>
          <a:bodyPr/>
          <a:lstStyle/>
          <a:p>
            <a:endParaRPr lang="fr-BE" dirty="0">
              <a:solidFill>
                <a:prstClr val="black"/>
              </a:solidFill>
            </a:endParaRPr>
          </a:p>
        </p:txBody>
      </p:sp>
      <p:sp>
        <p:nvSpPr>
          <p:cNvPr id="4103" name="Text Box 7"/>
          <p:cNvSpPr txBox="1">
            <a:spLocks noChangeArrowheads="1"/>
          </p:cNvSpPr>
          <p:nvPr/>
        </p:nvSpPr>
        <p:spPr bwMode="auto">
          <a:xfrm>
            <a:off x="323850" y="1268413"/>
            <a:ext cx="8496300" cy="4739759"/>
          </a:xfrm>
          <a:prstGeom prst="rect">
            <a:avLst/>
          </a:prstGeom>
          <a:noFill/>
          <a:ln w="9525">
            <a:noFill/>
            <a:miter lim="800000"/>
            <a:headEnd/>
            <a:tailEnd/>
          </a:ln>
        </p:spPr>
        <p:txBody>
          <a:bodyPr>
            <a:spAutoFit/>
          </a:bodyPr>
          <a:lstStyle/>
          <a:p>
            <a:pPr algn="ctr">
              <a:spcBef>
                <a:spcPct val="50000"/>
              </a:spcBef>
            </a:pPr>
            <a:r>
              <a:rPr lang="fr-BE" sz="2000" dirty="0">
                <a:solidFill>
                  <a:prstClr val="black"/>
                </a:solidFill>
              </a:rPr>
              <a:t>  </a:t>
            </a:r>
          </a:p>
          <a:p>
            <a:pPr>
              <a:spcBef>
                <a:spcPct val="50000"/>
              </a:spcBef>
              <a:buFontTx/>
              <a:buChar char="•"/>
            </a:pPr>
            <a:r>
              <a:rPr lang="fr-BE" dirty="0" smtClean="0">
                <a:solidFill>
                  <a:srgbClr val="AC0008"/>
                </a:solidFill>
                <a:latin typeface="Verdana" pitchFamily="34" charset="0"/>
              </a:rPr>
              <a:t> </a:t>
            </a:r>
            <a:r>
              <a:rPr lang="fr-BE" sz="2400" dirty="0" smtClean="0">
                <a:solidFill>
                  <a:srgbClr val="AC0008"/>
                </a:solidFill>
                <a:latin typeface="Verdana" pitchFamily="34" charset="0"/>
              </a:rPr>
              <a:t>Un pôle Communication &amp; Plaidoyer</a:t>
            </a:r>
          </a:p>
          <a:p>
            <a:pPr>
              <a:spcBef>
                <a:spcPct val="50000"/>
              </a:spcBef>
            </a:pPr>
            <a:r>
              <a:rPr lang="fr-FR" sz="2400" dirty="0" smtClean="0">
                <a:solidFill>
                  <a:prstClr val="black"/>
                </a:solidFill>
                <a:latin typeface="Verdana" pitchFamily="34" charset="0"/>
              </a:rPr>
              <a:t>	…défendre et représenter</a:t>
            </a:r>
          </a:p>
          <a:p>
            <a:pPr>
              <a:spcBef>
                <a:spcPct val="50000"/>
              </a:spcBef>
            </a:pPr>
            <a:endParaRPr lang="fr-FR" sz="1000" dirty="0">
              <a:solidFill>
                <a:srgbClr val="CC3300"/>
              </a:solidFill>
              <a:latin typeface="Verdana" pitchFamily="34" charset="0"/>
            </a:endParaRPr>
          </a:p>
          <a:p>
            <a:pPr>
              <a:spcBef>
                <a:spcPct val="50000"/>
              </a:spcBef>
              <a:buFontTx/>
              <a:buChar char="•"/>
            </a:pPr>
            <a:r>
              <a:rPr lang="fr-BE" sz="2400" dirty="0">
                <a:solidFill>
                  <a:srgbClr val="AC0008"/>
                </a:solidFill>
                <a:latin typeface="Verdana" pitchFamily="34" charset="0"/>
              </a:rPr>
              <a:t> Un pôle Etudes &amp; Animation</a:t>
            </a:r>
          </a:p>
          <a:p>
            <a:pPr lvl="1">
              <a:spcBef>
                <a:spcPct val="50000"/>
              </a:spcBef>
            </a:pPr>
            <a:r>
              <a:rPr lang="fr-BE" sz="2400" dirty="0">
                <a:solidFill>
                  <a:prstClr val="black"/>
                </a:solidFill>
                <a:latin typeface="Verdana" pitchFamily="34" charset="0"/>
              </a:rPr>
              <a:t>	…offrir des outils de réflexion et d’échange</a:t>
            </a:r>
          </a:p>
          <a:p>
            <a:pPr lvl="1">
              <a:spcBef>
                <a:spcPct val="50000"/>
              </a:spcBef>
            </a:pPr>
            <a:endParaRPr lang="fr-FR" sz="1000" dirty="0">
              <a:solidFill>
                <a:srgbClr val="CC3300"/>
              </a:solidFill>
              <a:latin typeface="Verdana" pitchFamily="34" charset="0"/>
            </a:endParaRPr>
          </a:p>
          <a:p>
            <a:pPr>
              <a:spcBef>
                <a:spcPct val="50000"/>
              </a:spcBef>
              <a:buFontTx/>
              <a:buChar char="•"/>
            </a:pPr>
            <a:r>
              <a:rPr lang="fr-BE" sz="2400" dirty="0">
                <a:solidFill>
                  <a:srgbClr val="AC0008"/>
                </a:solidFill>
                <a:latin typeface="Verdana" pitchFamily="34" charset="0"/>
              </a:rPr>
              <a:t> Un pôle Conseil</a:t>
            </a:r>
          </a:p>
          <a:p>
            <a:pPr>
              <a:spcBef>
                <a:spcPct val="50000"/>
              </a:spcBef>
            </a:pPr>
            <a:r>
              <a:rPr lang="fr-FR" sz="2400" dirty="0">
                <a:solidFill>
                  <a:prstClr val="black"/>
                </a:solidFill>
                <a:latin typeface="Verdana" pitchFamily="34" charset="0"/>
              </a:rPr>
              <a:t>	…développer l'économie sociale</a:t>
            </a:r>
          </a:p>
          <a:p>
            <a:pPr algn="r"/>
            <a:endParaRPr lang="fr-FR" dirty="0">
              <a:solidFill>
                <a:prstClr val="black"/>
              </a:solidFill>
              <a:latin typeface="Verdana" pitchFamily="34" charset="0"/>
            </a:endParaRPr>
          </a:p>
          <a:p>
            <a:endParaRPr lang="fr-BE" dirty="0">
              <a:solidFill>
                <a:prstClr val="black"/>
              </a:solidFill>
            </a:endParaRPr>
          </a:p>
        </p:txBody>
      </p:sp>
    </p:spTree>
    <p:extLst>
      <p:ext uri="{BB962C8B-B14F-4D97-AF65-F5344CB8AC3E}">
        <p14:creationId xmlns:p14="http://schemas.microsoft.com/office/powerpoint/2010/main" val="3385039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verPWPvierge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title"/>
          </p:nvPr>
        </p:nvSpPr>
        <p:spPr>
          <a:xfrm>
            <a:off x="0" y="0"/>
            <a:ext cx="9144000" cy="1160463"/>
          </a:xfrm>
          <a:solidFill>
            <a:srgbClr val="6F2023"/>
          </a:solidFill>
        </p:spPr>
        <p:txBody>
          <a:bodyPr/>
          <a:lstStyle/>
          <a:p>
            <a:pPr eaLnBrk="1" hangingPunct="1">
              <a:lnSpc>
                <a:spcPct val="150000"/>
              </a:lnSpc>
            </a:pPr>
            <a:r>
              <a:rPr lang="fr-FR" sz="3400" dirty="0" smtClean="0">
                <a:solidFill>
                  <a:schemeClr val="bg1"/>
                </a:solidFill>
                <a:latin typeface="Verdana" pitchFamily="34" charset="0"/>
              </a:rPr>
              <a:t>Qu’est-ce qu’on va voir ensemble ?</a:t>
            </a:r>
            <a:endParaRPr lang="fr-FR" sz="1600" dirty="0" smtClean="0">
              <a:solidFill>
                <a:schemeClr val="bg1"/>
              </a:solidFill>
              <a:latin typeface="Verdana" pitchFamily="34" charset="0"/>
            </a:endParaRPr>
          </a:p>
        </p:txBody>
      </p:sp>
      <p:sp>
        <p:nvSpPr>
          <p:cNvPr id="4101" name="Text Box 5"/>
          <p:cNvSpPr txBox="1">
            <a:spLocks noChangeArrowheads="1"/>
          </p:cNvSpPr>
          <p:nvPr/>
        </p:nvSpPr>
        <p:spPr bwMode="auto">
          <a:xfrm>
            <a:off x="395288" y="1557338"/>
            <a:ext cx="8353425" cy="1084262"/>
          </a:xfrm>
          <a:prstGeom prst="rect">
            <a:avLst/>
          </a:prstGeom>
          <a:noFill/>
          <a:ln w="9525">
            <a:noFill/>
            <a:miter lim="800000"/>
            <a:headEnd/>
            <a:tailEnd/>
          </a:ln>
        </p:spPr>
        <p:txBody>
          <a:bodyPr>
            <a:spAutoFit/>
          </a:bodyPr>
          <a:lstStyle/>
          <a:p>
            <a:endParaRPr lang="fr-BE" dirty="0">
              <a:solidFill>
                <a:prstClr val="black"/>
              </a:solidFill>
              <a:latin typeface="Tahoma" pitchFamily="34" charset="0"/>
            </a:endParaRPr>
          </a:p>
          <a:p>
            <a:pPr>
              <a:buFontTx/>
              <a:buChar char="-"/>
            </a:pPr>
            <a:endParaRPr lang="fr-BE" sz="2000" dirty="0">
              <a:solidFill>
                <a:prstClr val="black"/>
              </a:solidFill>
              <a:latin typeface="Verdana" pitchFamily="34" charset="0"/>
            </a:endParaRPr>
          </a:p>
          <a:p>
            <a:pPr>
              <a:spcBef>
                <a:spcPct val="50000"/>
              </a:spcBef>
              <a:buFontTx/>
              <a:buChar char="•"/>
            </a:pPr>
            <a:endParaRPr lang="fr-FR" dirty="0">
              <a:solidFill>
                <a:prstClr val="black"/>
              </a:solidFill>
              <a:latin typeface="Tahoma" pitchFamily="34" charset="0"/>
            </a:endParaRPr>
          </a:p>
        </p:txBody>
      </p:sp>
      <p:sp>
        <p:nvSpPr>
          <p:cNvPr id="4102" name="Line 6"/>
          <p:cNvSpPr>
            <a:spLocks noChangeShapeType="1"/>
          </p:cNvSpPr>
          <p:nvPr/>
        </p:nvSpPr>
        <p:spPr bwMode="auto">
          <a:xfrm>
            <a:off x="0" y="1125538"/>
            <a:ext cx="9144000" cy="0"/>
          </a:xfrm>
          <a:prstGeom prst="line">
            <a:avLst/>
          </a:prstGeom>
          <a:noFill/>
          <a:ln w="57150">
            <a:solidFill>
              <a:srgbClr val="FF0000"/>
            </a:solidFill>
            <a:round/>
            <a:headEnd/>
            <a:tailEnd/>
          </a:ln>
        </p:spPr>
        <p:txBody>
          <a:bodyPr/>
          <a:lstStyle/>
          <a:p>
            <a:endParaRPr lang="fr-BE" dirty="0">
              <a:solidFill>
                <a:prstClr val="black"/>
              </a:solidFill>
            </a:endParaRPr>
          </a:p>
        </p:txBody>
      </p:sp>
      <p:sp>
        <p:nvSpPr>
          <p:cNvPr id="4103" name="Text Box 7"/>
          <p:cNvSpPr txBox="1">
            <a:spLocks noChangeArrowheads="1"/>
          </p:cNvSpPr>
          <p:nvPr/>
        </p:nvSpPr>
        <p:spPr bwMode="auto">
          <a:xfrm>
            <a:off x="323850" y="1268413"/>
            <a:ext cx="8496300" cy="3600986"/>
          </a:xfrm>
          <a:prstGeom prst="rect">
            <a:avLst/>
          </a:prstGeom>
          <a:noFill/>
          <a:ln w="9525">
            <a:noFill/>
            <a:miter lim="800000"/>
            <a:headEnd/>
            <a:tailEnd/>
          </a:ln>
        </p:spPr>
        <p:txBody>
          <a:bodyPr>
            <a:spAutoFit/>
          </a:bodyPr>
          <a:lstStyle/>
          <a:p>
            <a:pPr algn="ctr">
              <a:spcBef>
                <a:spcPct val="50000"/>
              </a:spcBef>
            </a:pPr>
            <a:r>
              <a:rPr lang="fr-BE" sz="3200" dirty="0">
                <a:solidFill>
                  <a:prstClr val="black"/>
                </a:solidFill>
              </a:rPr>
              <a:t>  </a:t>
            </a:r>
            <a:r>
              <a:rPr lang="fr-BE" sz="3200" b="1" dirty="0" smtClean="0">
                <a:latin typeface="Verdana" pitchFamily="34" charset="0"/>
              </a:rPr>
              <a:t/>
            </a:r>
            <a:br>
              <a:rPr lang="fr-BE" sz="3200" b="1" dirty="0" smtClean="0">
                <a:latin typeface="Verdana" pitchFamily="34" charset="0"/>
              </a:rPr>
            </a:br>
            <a:r>
              <a:rPr lang="fr-BE" sz="3200" b="1" dirty="0" smtClean="0">
                <a:latin typeface="Verdana" pitchFamily="34" charset="0"/>
              </a:rPr>
              <a:t>Qu’est-ce que l’économie sociale ?</a:t>
            </a:r>
          </a:p>
          <a:p>
            <a:pPr algn="ctr">
              <a:spcBef>
                <a:spcPct val="50000"/>
              </a:spcBef>
            </a:pPr>
            <a:endParaRPr lang="fr-BE" sz="3200" b="1" dirty="0">
              <a:latin typeface="Verdana" pitchFamily="34" charset="0"/>
            </a:endParaRPr>
          </a:p>
          <a:p>
            <a:pPr algn="ctr">
              <a:spcBef>
                <a:spcPct val="50000"/>
              </a:spcBef>
            </a:pPr>
            <a:r>
              <a:rPr lang="fr-BE" sz="3200" b="1" dirty="0" smtClean="0">
                <a:latin typeface="Verdana" pitchFamily="34" charset="0"/>
              </a:rPr>
              <a:t>Est-ce une piste pour un « tout autre modèle économique » ?</a:t>
            </a:r>
          </a:p>
          <a:p>
            <a:pPr algn="r"/>
            <a:endParaRPr lang="fr-FR" dirty="0">
              <a:solidFill>
                <a:prstClr val="black"/>
              </a:solidFill>
              <a:latin typeface="Verdana" pitchFamily="34" charset="0"/>
            </a:endParaRPr>
          </a:p>
          <a:p>
            <a:endParaRPr lang="fr-BE" dirty="0">
              <a:solidFill>
                <a:prstClr val="black"/>
              </a:solidFill>
            </a:endParaRPr>
          </a:p>
        </p:txBody>
      </p:sp>
    </p:spTree>
    <p:extLst>
      <p:ext uri="{BB962C8B-B14F-4D97-AF65-F5344CB8AC3E}">
        <p14:creationId xmlns:p14="http://schemas.microsoft.com/office/powerpoint/2010/main" val="3772078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verPWPvierge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title"/>
          </p:nvPr>
        </p:nvSpPr>
        <p:spPr>
          <a:xfrm>
            <a:off x="0" y="0"/>
            <a:ext cx="9144000" cy="1160463"/>
          </a:xfrm>
          <a:solidFill>
            <a:srgbClr val="6F2023"/>
          </a:solidFill>
        </p:spPr>
        <p:txBody>
          <a:bodyPr/>
          <a:lstStyle/>
          <a:p>
            <a:pPr eaLnBrk="1" hangingPunct="1">
              <a:lnSpc>
                <a:spcPct val="150000"/>
              </a:lnSpc>
            </a:pPr>
            <a:r>
              <a:rPr lang="fr-FR" sz="3400" dirty="0" smtClean="0">
                <a:solidFill>
                  <a:schemeClr val="bg1"/>
                </a:solidFill>
                <a:latin typeface="Verdana" pitchFamily="34" charset="0"/>
              </a:rPr>
              <a:t>Relevé des représentations…</a:t>
            </a:r>
            <a:br>
              <a:rPr lang="fr-FR" sz="3400" dirty="0" smtClean="0">
                <a:solidFill>
                  <a:schemeClr val="bg1"/>
                </a:solidFill>
                <a:latin typeface="Verdana" pitchFamily="34" charset="0"/>
              </a:rPr>
            </a:br>
            <a:endParaRPr lang="fr-FR" sz="1600" dirty="0" smtClean="0">
              <a:solidFill>
                <a:schemeClr val="bg1"/>
              </a:solidFill>
              <a:latin typeface="Verdana" pitchFamily="34" charset="0"/>
            </a:endParaRPr>
          </a:p>
        </p:txBody>
      </p:sp>
      <p:sp>
        <p:nvSpPr>
          <p:cNvPr id="4101" name="Text Box 5"/>
          <p:cNvSpPr txBox="1">
            <a:spLocks noChangeArrowheads="1"/>
          </p:cNvSpPr>
          <p:nvPr/>
        </p:nvSpPr>
        <p:spPr bwMode="auto">
          <a:xfrm>
            <a:off x="395288" y="1557338"/>
            <a:ext cx="8353425" cy="1084262"/>
          </a:xfrm>
          <a:prstGeom prst="rect">
            <a:avLst/>
          </a:prstGeom>
          <a:noFill/>
          <a:ln w="9525">
            <a:noFill/>
            <a:miter lim="800000"/>
            <a:headEnd/>
            <a:tailEnd/>
          </a:ln>
        </p:spPr>
        <p:txBody>
          <a:bodyPr>
            <a:spAutoFit/>
          </a:bodyPr>
          <a:lstStyle/>
          <a:p>
            <a:endParaRPr lang="fr-BE" dirty="0">
              <a:solidFill>
                <a:prstClr val="black"/>
              </a:solidFill>
              <a:latin typeface="Tahoma" pitchFamily="34" charset="0"/>
            </a:endParaRPr>
          </a:p>
          <a:p>
            <a:pPr>
              <a:buFontTx/>
              <a:buChar char="-"/>
            </a:pPr>
            <a:endParaRPr lang="fr-BE" sz="2000" dirty="0">
              <a:solidFill>
                <a:prstClr val="black"/>
              </a:solidFill>
              <a:latin typeface="Verdana" pitchFamily="34" charset="0"/>
            </a:endParaRPr>
          </a:p>
          <a:p>
            <a:pPr>
              <a:spcBef>
                <a:spcPct val="50000"/>
              </a:spcBef>
              <a:buFontTx/>
              <a:buChar char="•"/>
            </a:pPr>
            <a:endParaRPr lang="fr-FR" dirty="0">
              <a:solidFill>
                <a:prstClr val="black"/>
              </a:solidFill>
              <a:latin typeface="Tahoma" pitchFamily="34" charset="0"/>
            </a:endParaRPr>
          </a:p>
        </p:txBody>
      </p:sp>
      <p:sp>
        <p:nvSpPr>
          <p:cNvPr id="4102" name="Line 6"/>
          <p:cNvSpPr>
            <a:spLocks noChangeShapeType="1"/>
          </p:cNvSpPr>
          <p:nvPr/>
        </p:nvSpPr>
        <p:spPr bwMode="auto">
          <a:xfrm>
            <a:off x="0" y="1125538"/>
            <a:ext cx="9144000" cy="0"/>
          </a:xfrm>
          <a:prstGeom prst="line">
            <a:avLst/>
          </a:prstGeom>
          <a:noFill/>
          <a:ln w="57150">
            <a:solidFill>
              <a:srgbClr val="FF0000"/>
            </a:solidFill>
            <a:round/>
            <a:headEnd/>
            <a:tailEnd/>
          </a:ln>
        </p:spPr>
        <p:txBody>
          <a:bodyPr/>
          <a:lstStyle/>
          <a:p>
            <a:endParaRPr lang="fr-BE" dirty="0">
              <a:solidFill>
                <a:prstClr val="black"/>
              </a:solidFill>
            </a:endParaRPr>
          </a:p>
        </p:txBody>
      </p:sp>
      <p:sp>
        <p:nvSpPr>
          <p:cNvPr id="4103" name="Text Box 7"/>
          <p:cNvSpPr txBox="1">
            <a:spLocks noChangeArrowheads="1"/>
          </p:cNvSpPr>
          <p:nvPr/>
        </p:nvSpPr>
        <p:spPr bwMode="auto">
          <a:xfrm>
            <a:off x="179512" y="1931958"/>
            <a:ext cx="8496300" cy="3693319"/>
          </a:xfrm>
          <a:prstGeom prst="rect">
            <a:avLst/>
          </a:prstGeom>
          <a:noFill/>
          <a:ln w="9525">
            <a:noFill/>
            <a:miter lim="800000"/>
            <a:headEnd/>
            <a:tailEnd/>
          </a:ln>
        </p:spPr>
        <p:txBody>
          <a:bodyPr>
            <a:spAutoFit/>
          </a:bodyPr>
          <a:lstStyle/>
          <a:p>
            <a:pPr algn="ctr">
              <a:spcBef>
                <a:spcPct val="50000"/>
              </a:spcBef>
            </a:pPr>
            <a:r>
              <a:rPr lang="fr-BE" sz="3600" b="1" dirty="0">
                <a:latin typeface="Verdana" pitchFamily="34" charset="0"/>
              </a:rPr>
              <a:t>Si </a:t>
            </a:r>
            <a:r>
              <a:rPr lang="fr-FR" sz="3600" b="1" dirty="0" smtClean="0">
                <a:latin typeface="Verdana" pitchFamily="34" charset="0"/>
              </a:rPr>
              <a:t>on </a:t>
            </a:r>
            <a:r>
              <a:rPr lang="fr-FR" sz="3600" b="1" dirty="0">
                <a:latin typeface="Verdana" pitchFamily="34" charset="0"/>
              </a:rPr>
              <a:t>vous dit « économie sociale », vous pensez à</a:t>
            </a:r>
            <a:r>
              <a:rPr lang="fr-FR" sz="3600" b="1" dirty="0" smtClean="0">
                <a:latin typeface="Verdana" pitchFamily="34" charset="0"/>
              </a:rPr>
              <a:t>…</a:t>
            </a:r>
          </a:p>
          <a:p>
            <a:pPr algn="ctr">
              <a:spcBef>
                <a:spcPct val="50000"/>
              </a:spcBef>
            </a:pPr>
            <a:r>
              <a:rPr lang="fr-FR" sz="3600" b="1" dirty="0" smtClean="0">
                <a:latin typeface="Verdana" pitchFamily="34" charset="0"/>
              </a:rPr>
              <a:t> </a:t>
            </a:r>
          </a:p>
          <a:p>
            <a:pPr algn="ctr">
              <a:spcBef>
                <a:spcPct val="50000"/>
              </a:spcBef>
            </a:pPr>
            <a:r>
              <a:rPr lang="fr-FR" sz="2400" b="1" dirty="0" smtClean="0">
                <a:latin typeface="Verdana" pitchFamily="34" charset="0"/>
              </a:rPr>
              <a:t>Vert &gt; ce que c’est</a:t>
            </a:r>
          </a:p>
          <a:p>
            <a:pPr algn="ctr">
              <a:spcBef>
                <a:spcPct val="50000"/>
              </a:spcBef>
            </a:pPr>
            <a:r>
              <a:rPr lang="fr-FR" sz="2400" b="1" dirty="0" smtClean="0">
                <a:latin typeface="Verdana" pitchFamily="34" charset="0"/>
              </a:rPr>
              <a:t>Rouge &gt; ce que ce n’est pas</a:t>
            </a:r>
            <a:endParaRPr lang="fr-FR" sz="2400" b="1" dirty="0">
              <a:latin typeface="Verdana" pitchFamily="34" charset="0"/>
            </a:endParaRPr>
          </a:p>
          <a:p>
            <a:endParaRPr lang="fr-BE" sz="3600" b="1" dirty="0">
              <a:solidFill>
                <a:srgbClr val="AC0008"/>
              </a:solidFill>
              <a:latin typeface="Verdana" pitchFamily="34" charset="0"/>
            </a:endParaRPr>
          </a:p>
        </p:txBody>
      </p:sp>
    </p:spTree>
    <p:extLst>
      <p:ext uri="{BB962C8B-B14F-4D97-AF65-F5344CB8AC3E}">
        <p14:creationId xmlns:p14="http://schemas.microsoft.com/office/powerpoint/2010/main" val="3843834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verPWPvierge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title"/>
          </p:nvPr>
        </p:nvSpPr>
        <p:spPr>
          <a:xfrm>
            <a:off x="0" y="0"/>
            <a:ext cx="9144000" cy="1160463"/>
          </a:xfrm>
          <a:solidFill>
            <a:srgbClr val="6F2023"/>
          </a:solidFill>
        </p:spPr>
        <p:txBody>
          <a:bodyPr/>
          <a:lstStyle/>
          <a:p>
            <a:pPr eaLnBrk="1" hangingPunct="1">
              <a:lnSpc>
                <a:spcPct val="150000"/>
              </a:lnSpc>
            </a:pPr>
            <a:r>
              <a:rPr lang="fr-FR" sz="3400" dirty="0" smtClean="0">
                <a:solidFill>
                  <a:schemeClr val="bg1"/>
                </a:solidFill>
                <a:latin typeface="Verdana" pitchFamily="34" charset="0"/>
              </a:rPr>
              <a:t>Partir de la réalité !</a:t>
            </a:r>
            <a:endParaRPr lang="fr-FR" sz="1600" dirty="0" smtClean="0">
              <a:solidFill>
                <a:schemeClr val="bg1"/>
              </a:solidFill>
              <a:latin typeface="Verdana" pitchFamily="34" charset="0"/>
            </a:endParaRPr>
          </a:p>
        </p:txBody>
      </p:sp>
      <p:sp>
        <p:nvSpPr>
          <p:cNvPr id="4101" name="Text Box 5"/>
          <p:cNvSpPr txBox="1">
            <a:spLocks noChangeArrowheads="1"/>
          </p:cNvSpPr>
          <p:nvPr/>
        </p:nvSpPr>
        <p:spPr bwMode="auto">
          <a:xfrm>
            <a:off x="395288" y="1557338"/>
            <a:ext cx="8353425" cy="3662541"/>
          </a:xfrm>
          <a:prstGeom prst="rect">
            <a:avLst/>
          </a:prstGeom>
          <a:noFill/>
          <a:ln w="9525">
            <a:noFill/>
            <a:miter lim="800000"/>
            <a:headEnd/>
            <a:tailEnd/>
          </a:ln>
        </p:spPr>
        <p:txBody>
          <a:bodyPr>
            <a:spAutoFit/>
          </a:bodyPr>
          <a:lstStyle/>
          <a:p>
            <a:r>
              <a:rPr lang="fr-BE" sz="2800" b="1" dirty="0" smtClean="0">
                <a:solidFill>
                  <a:prstClr val="black"/>
                </a:solidFill>
                <a:latin typeface="Tahoma" pitchFamily="34" charset="0"/>
              </a:rPr>
              <a:t>Est-ce que ce sont des entreprises sociales ? Oui, non, pourquoi ?</a:t>
            </a:r>
          </a:p>
          <a:p>
            <a:endParaRPr lang="fr-BE" sz="2800" b="1" dirty="0" smtClean="0">
              <a:solidFill>
                <a:prstClr val="black"/>
              </a:solidFill>
              <a:latin typeface="Tahoma" pitchFamily="34" charset="0"/>
            </a:endParaRPr>
          </a:p>
          <a:p>
            <a:endParaRPr lang="fr-BE" sz="2800" dirty="0">
              <a:solidFill>
                <a:prstClr val="black"/>
              </a:solidFill>
              <a:latin typeface="Tahoma" pitchFamily="34" charset="0"/>
            </a:endParaRPr>
          </a:p>
          <a:p>
            <a:pPr marL="285750" indent="-285750">
              <a:buFontTx/>
              <a:buChar char="-"/>
            </a:pPr>
            <a:r>
              <a:rPr lang="fr-BE" sz="2400" dirty="0" smtClean="0">
                <a:solidFill>
                  <a:prstClr val="black"/>
                </a:solidFill>
                <a:latin typeface="Tahoma" pitchFamily="34" charset="0"/>
              </a:rPr>
              <a:t>Quel est le but de l’entreprise ?</a:t>
            </a:r>
          </a:p>
          <a:p>
            <a:pPr marL="285750" indent="-285750">
              <a:buFontTx/>
              <a:buChar char="-"/>
            </a:pPr>
            <a:endParaRPr lang="fr-BE" sz="2400" dirty="0" smtClean="0">
              <a:solidFill>
                <a:prstClr val="black"/>
              </a:solidFill>
              <a:latin typeface="Tahoma" pitchFamily="34" charset="0"/>
            </a:endParaRPr>
          </a:p>
          <a:p>
            <a:pPr marL="285750" indent="-285750">
              <a:buFontTx/>
              <a:buChar char="-"/>
            </a:pPr>
            <a:r>
              <a:rPr lang="fr-BE" sz="2400" dirty="0" smtClean="0">
                <a:solidFill>
                  <a:prstClr val="black"/>
                </a:solidFill>
                <a:latin typeface="Tahoma" pitchFamily="34" charset="0"/>
              </a:rPr>
              <a:t>Dit-on quelque chose sur l’argent ?</a:t>
            </a:r>
          </a:p>
          <a:p>
            <a:pPr marL="285750" indent="-285750">
              <a:buFontTx/>
              <a:buChar char="-"/>
            </a:pPr>
            <a:endParaRPr lang="fr-BE" sz="2400" dirty="0" smtClean="0">
              <a:solidFill>
                <a:prstClr val="black"/>
              </a:solidFill>
              <a:latin typeface="Tahoma" pitchFamily="34" charset="0"/>
            </a:endParaRPr>
          </a:p>
          <a:p>
            <a:pPr marL="285750" indent="-285750">
              <a:buFontTx/>
              <a:buChar char="-"/>
            </a:pPr>
            <a:r>
              <a:rPr lang="fr-BE" sz="2400" dirty="0" smtClean="0">
                <a:solidFill>
                  <a:prstClr val="black"/>
                </a:solidFill>
                <a:latin typeface="Tahoma" pitchFamily="34" charset="0"/>
              </a:rPr>
              <a:t>Dit-on quelque chose sur les prises de décisions ? </a:t>
            </a:r>
            <a:endParaRPr lang="fr-BE" sz="2400" dirty="0">
              <a:solidFill>
                <a:prstClr val="black"/>
              </a:solidFill>
              <a:latin typeface="Tahoma" pitchFamily="34" charset="0"/>
            </a:endParaRPr>
          </a:p>
        </p:txBody>
      </p:sp>
      <p:sp>
        <p:nvSpPr>
          <p:cNvPr id="4102" name="Line 6"/>
          <p:cNvSpPr>
            <a:spLocks noChangeShapeType="1"/>
          </p:cNvSpPr>
          <p:nvPr/>
        </p:nvSpPr>
        <p:spPr bwMode="auto">
          <a:xfrm>
            <a:off x="0" y="1125538"/>
            <a:ext cx="9144000" cy="0"/>
          </a:xfrm>
          <a:prstGeom prst="line">
            <a:avLst/>
          </a:prstGeom>
          <a:noFill/>
          <a:ln w="57150">
            <a:solidFill>
              <a:srgbClr val="FF0000"/>
            </a:solidFill>
            <a:round/>
            <a:headEnd/>
            <a:tailEnd/>
          </a:ln>
        </p:spPr>
        <p:txBody>
          <a:bodyPr/>
          <a:lstStyle/>
          <a:p>
            <a:endParaRPr lang="fr-BE" dirty="0">
              <a:solidFill>
                <a:prstClr val="black"/>
              </a:solidFill>
            </a:endParaRPr>
          </a:p>
        </p:txBody>
      </p:sp>
      <p:sp>
        <p:nvSpPr>
          <p:cNvPr id="4103" name="Text Box 7"/>
          <p:cNvSpPr txBox="1">
            <a:spLocks noChangeArrowheads="1"/>
          </p:cNvSpPr>
          <p:nvPr/>
        </p:nvSpPr>
        <p:spPr bwMode="auto">
          <a:xfrm>
            <a:off x="252413" y="2780928"/>
            <a:ext cx="8496300" cy="1200329"/>
          </a:xfrm>
          <a:prstGeom prst="rect">
            <a:avLst/>
          </a:prstGeom>
          <a:noFill/>
          <a:ln w="9525">
            <a:noFill/>
            <a:miter lim="800000"/>
            <a:headEnd/>
            <a:tailEnd/>
          </a:ln>
        </p:spPr>
        <p:txBody>
          <a:bodyPr>
            <a:spAutoFit/>
          </a:bodyPr>
          <a:lstStyle/>
          <a:p>
            <a:pPr algn="ctr">
              <a:spcBef>
                <a:spcPct val="50000"/>
              </a:spcBef>
            </a:pPr>
            <a:endParaRPr lang="fr-FR" sz="3600" b="1" dirty="0">
              <a:solidFill>
                <a:srgbClr val="AC0008"/>
              </a:solidFill>
              <a:latin typeface="Verdana" pitchFamily="34" charset="0"/>
            </a:endParaRPr>
          </a:p>
          <a:p>
            <a:endParaRPr lang="fr-BE" sz="3600" b="1" dirty="0">
              <a:solidFill>
                <a:srgbClr val="AC0008"/>
              </a:solidFill>
              <a:latin typeface="Verdana" pitchFamily="34" charset="0"/>
            </a:endParaRPr>
          </a:p>
        </p:txBody>
      </p:sp>
    </p:spTree>
    <p:extLst>
      <p:ext uri="{BB962C8B-B14F-4D97-AF65-F5344CB8AC3E}">
        <p14:creationId xmlns:p14="http://schemas.microsoft.com/office/powerpoint/2010/main" val="2008211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body" idx="1"/>
          </p:nvPr>
        </p:nvSpPr>
        <p:spPr>
          <a:xfrm>
            <a:off x="0" y="1412875"/>
            <a:ext cx="8713788" cy="4537075"/>
          </a:xfrm>
        </p:spPr>
        <p:txBody>
          <a:bodyPr/>
          <a:lstStyle/>
          <a:p>
            <a:pPr eaLnBrk="1" hangingPunct="1">
              <a:lnSpc>
                <a:spcPct val="90000"/>
              </a:lnSpc>
              <a:buFont typeface="Wingdings" pitchFamily="2" charset="2"/>
              <a:buNone/>
            </a:pPr>
            <a:endParaRPr lang="fr-BE" altLang="fr-FR" sz="2400" b="1" dirty="0" smtClean="0">
              <a:solidFill>
                <a:srgbClr val="CC3300"/>
              </a:solidFill>
              <a:effectLst/>
            </a:endParaRPr>
          </a:p>
          <a:p>
            <a:pPr eaLnBrk="1" hangingPunct="1">
              <a:lnSpc>
                <a:spcPct val="90000"/>
              </a:lnSpc>
              <a:buFont typeface="Wingdings" pitchFamily="2" charset="2"/>
              <a:buNone/>
            </a:pPr>
            <a:r>
              <a:rPr lang="fr-BE" altLang="fr-FR" sz="2400" b="1" dirty="0" smtClean="0">
                <a:effectLst/>
                <a:latin typeface="Verdana" pitchFamily="34" charset="0"/>
              </a:rPr>
              <a:t>	</a:t>
            </a:r>
            <a:r>
              <a:rPr lang="fr-BE" altLang="fr-FR" sz="2400" dirty="0" smtClean="0">
                <a:effectLst/>
                <a:latin typeface="Verdana" pitchFamily="34" charset="0"/>
              </a:rPr>
              <a:t>L’économie sociale = entreprendre autrement</a:t>
            </a:r>
          </a:p>
          <a:p>
            <a:pPr marL="0" indent="0" eaLnBrk="1" hangingPunct="1">
              <a:lnSpc>
                <a:spcPct val="90000"/>
              </a:lnSpc>
              <a:buNone/>
            </a:pPr>
            <a:endParaRPr lang="fr-BE" altLang="fr-FR" sz="2400" dirty="0" smtClean="0">
              <a:effectLst/>
              <a:latin typeface="Verdana" pitchFamily="34" charset="0"/>
            </a:endParaRPr>
          </a:p>
          <a:p>
            <a:pPr eaLnBrk="1" hangingPunct="1">
              <a:lnSpc>
                <a:spcPct val="90000"/>
              </a:lnSpc>
              <a:buFont typeface="Wingdings" pitchFamily="2" charset="2"/>
              <a:buNone/>
            </a:pPr>
            <a:r>
              <a:rPr lang="fr-BE" altLang="fr-FR" sz="2400" dirty="0" smtClean="0">
                <a:effectLst/>
                <a:latin typeface="Verdana" pitchFamily="34" charset="0"/>
              </a:rPr>
              <a:t>	Renouveler les modes de gestion de l’entreprise</a:t>
            </a:r>
          </a:p>
          <a:p>
            <a:pPr eaLnBrk="1" hangingPunct="1">
              <a:lnSpc>
                <a:spcPct val="90000"/>
              </a:lnSpc>
            </a:pPr>
            <a:endParaRPr lang="fr-BE" altLang="fr-FR" sz="2400" dirty="0" smtClean="0">
              <a:effectLst/>
              <a:latin typeface="Verdana" pitchFamily="34" charset="0"/>
            </a:endParaRPr>
          </a:p>
          <a:p>
            <a:pPr eaLnBrk="1" hangingPunct="1">
              <a:lnSpc>
                <a:spcPct val="90000"/>
              </a:lnSpc>
              <a:buFont typeface="Wingdings" pitchFamily="2" charset="2"/>
              <a:buNone/>
            </a:pPr>
            <a:r>
              <a:rPr lang="fr-BE" altLang="fr-FR" sz="2400" dirty="0" smtClean="0">
                <a:effectLst/>
                <a:latin typeface="Verdana" pitchFamily="34" charset="0"/>
              </a:rPr>
              <a:t>	</a:t>
            </a:r>
            <a:r>
              <a:rPr lang="fr-BE" altLang="fr-FR" sz="2400" b="1" dirty="0" smtClean="0">
                <a:effectLst/>
                <a:latin typeface="Verdana" pitchFamily="34" charset="0"/>
              </a:rPr>
              <a:t>L’économie sociale c’est d’abord une dynamique ! </a:t>
            </a:r>
          </a:p>
          <a:p>
            <a:pPr eaLnBrk="1" hangingPunct="1">
              <a:lnSpc>
                <a:spcPct val="90000"/>
              </a:lnSpc>
              <a:buFont typeface="Wingdings" pitchFamily="2" charset="2"/>
              <a:buNone/>
            </a:pPr>
            <a:r>
              <a:rPr lang="fr-BE" altLang="fr-FR" sz="2400" dirty="0" smtClean="0">
                <a:effectLst/>
              </a:rPr>
              <a:t>		</a:t>
            </a:r>
            <a:r>
              <a:rPr lang="fr-BE" altLang="fr-FR" sz="2200" dirty="0" smtClean="0">
                <a:effectLst/>
                <a:latin typeface="Verdana" pitchFamily="34" charset="0"/>
              </a:rPr>
              <a:t>une histoire d’hommes et de femmes, </a:t>
            </a:r>
          </a:p>
          <a:p>
            <a:pPr eaLnBrk="1" hangingPunct="1">
              <a:lnSpc>
                <a:spcPct val="90000"/>
              </a:lnSpc>
              <a:buFont typeface="Wingdings" pitchFamily="2" charset="2"/>
              <a:buNone/>
            </a:pPr>
            <a:r>
              <a:rPr lang="fr-BE" altLang="fr-FR" sz="2200" dirty="0" smtClean="0">
                <a:effectLst/>
                <a:latin typeface="Verdana" pitchFamily="34" charset="0"/>
              </a:rPr>
              <a:t>		des réponses collectives aux défis d’une époque</a:t>
            </a:r>
          </a:p>
          <a:p>
            <a:pPr eaLnBrk="1" hangingPunct="1">
              <a:lnSpc>
                <a:spcPct val="90000"/>
              </a:lnSpc>
              <a:buFont typeface="Wingdings" pitchFamily="2" charset="2"/>
              <a:buNone/>
            </a:pPr>
            <a:r>
              <a:rPr lang="fr-BE" altLang="fr-FR" sz="2200" dirty="0" smtClean="0">
                <a:effectLst/>
                <a:latin typeface="Verdana" pitchFamily="34" charset="0"/>
              </a:rPr>
              <a:t>		jamais définitives, toujours en mouvement</a:t>
            </a:r>
          </a:p>
          <a:p>
            <a:pPr marL="522288" lvl="1" indent="0" algn="ctr" eaLnBrk="1" hangingPunct="1">
              <a:lnSpc>
                <a:spcPct val="90000"/>
              </a:lnSpc>
              <a:buFontTx/>
              <a:buNone/>
            </a:pPr>
            <a:endParaRPr lang="fr-FR" altLang="fr-FR" sz="2200" dirty="0" smtClean="0">
              <a:effectLst/>
              <a:latin typeface="Verdana" pitchFamily="34" charset="0"/>
            </a:endParaRPr>
          </a:p>
        </p:txBody>
      </p:sp>
      <p:sp>
        <p:nvSpPr>
          <p:cNvPr id="515076" name="Rectangle 4"/>
          <p:cNvSpPr>
            <a:spLocks noGrp="1" noChangeArrowheads="1"/>
          </p:cNvSpPr>
          <p:nvPr>
            <p:ph type="title"/>
          </p:nvPr>
        </p:nvSpPr>
        <p:spPr>
          <a:xfrm>
            <a:off x="0" y="53975"/>
            <a:ext cx="9072563" cy="1143000"/>
          </a:xfrm>
          <a:solidFill>
            <a:srgbClr val="6F2023"/>
          </a:solidFill>
        </p:spPr>
        <p:txBody>
          <a:bodyPr/>
          <a:lstStyle/>
          <a:p>
            <a:pPr eaLnBrk="1" hangingPunct="1">
              <a:lnSpc>
                <a:spcPct val="150000"/>
              </a:lnSpc>
              <a:defRPr/>
            </a:pPr>
            <a:r>
              <a:rPr lang="fr-FR" sz="3400" dirty="0">
                <a:solidFill>
                  <a:schemeClr val="bg1"/>
                </a:solidFill>
                <a:latin typeface="Verdana" pitchFamily="34" charset="0"/>
              </a:rPr>
              <a:t>Une </a:t>
            </a:r>
            <a:r>
              <a:rPr lang="fr-FR" sz="3400" dirty="0" smtClean="0">
                <a:solidFill>
                  <a:schemeClr val="bg1"/>
                </a:solidFill>
                <a:latin typeface="Verdana" pitchFamily="34" charset="0"/>
              </a:rPr>
              <a:t>dynamique !</a:t>
            </a:r>
            <a:r>
              <a:rPr lang="fr-FR" sz="3400" dirty="0">
                <a:solidFill>
                  <a:schemeClr val="bg1"/>
                </a:solidFill>
                <a:latin typeface="Verdana" pitchFamily="34" charset="0"/>
              </a:rPr>
              <a:t/>
            </a:r>
            <a:br>
              <a:rPr lang="fr-FR" sz="3400" dirty="0">
                <a:solidFill>
                  <a:schemeClr val="bg1"/>
                </a:solidFill>
                <a:latin typeface="Verdana" pitchFamily="34" charset="0"/>
              </a:rPr>
            </a:br>
            <a:endParaRPr lang="fr-FR" sz="3400" dirty="0">
              <a:solidFill>
                <a:schemeClr val="bg1"/>
              </a:solidFill>
              <a:latin typeface="Verdana" pitchFamily="34" charset="0"/>
            </a:endParaRPr>
          </a:p>
        </p:txBody>
      </p:sp>
      <p:sp>
        <p:nvSpPr>
          <p:cNvPr id="36869" name="Line 5"/>
          <p:cNvSpPr>
            <a:spLocks noChangeShapeType="1"/>
          </p:cNvSpPr>
          <p:nvPr/>
        </p:nvSpPr>
        <p:spPr bwMode="auto">
          <a:xfrm>
            <a:off x="0" y="1196975"/>
            <a:ext cx="907256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Tree>
    <p:extLst>
      <p:ext uri="{BB962C8B-B14F-4D97-AF65-F5344CB8AC3E}">
        <p14:creationId xmlns:p14="http://schemas.microsoft.com/office/powerpoint/2010/main" val="759312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texte 2"/>
          <p:cNvSpPr>
            <a:spLocks noGrp="1"/>
          </p:cNvSpPr>
          <p:nvPr>
            <p:ph type="body" sz="quarter" idx="13"/>
          </p:nvPr>
        </p:nvSpPr>
        <p:spPr bwMode="auto">
          <a:xfrm>
            <a:off x="323850" y="188913"/>
            <a:ext cx="8569325"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r-BE" altLang="fr-FR" sz="3400" dirty="0" smtClean="0">
                <a:latin typeface="Verdana" pitchFamily="34" charset="0"/>
                <a:ea typeface="Verdana" pitchFamily="34" charset="0"/>
                <a:cs typeface="Verdana" pitchFamily="34" charset="0"/>
              </a:rPr>
              <a:t>Une réponse à nos besoins</a:t>
            </a:r>
            <a:endParaRPr lang="fr-BE" altLang="fr-FR" sz="3400" dirty="0" smtClean="0"/>
          </a:p>
        </p:txBody>
      </p:sp>
      <p:pic>
        <p:nvPicPr>
          <p:cNvPr id="4098" name="Picture 2" descr="M:\SAW-B asbl\04. Education permanente\04.2 - Dossiers clients et ou projets\CHANTIERS\ANIMATIONS GP\2015\FSPH\dessins yakana FSPH\Soumagne04.jpe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196752"/>
            <a:ext cx="6435161" cy="467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47429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4355" name="Rectangle 3"/>
          <p:cNvSpPr>
            <a:spLocks noGrp="1" noChangeArrowheads="1"/>
          </p:cNvSpPr>
          <p:nvPr>
            <p:ph type="title"/>
          </p:nvPr>
        </p:nvSpPr>
        <p:spPr>
          <a:xfrm>
            <a:off x="107950" y="44450"/>
            <a:ext cx="8964613" cy="1116013"/>
          </a:xfrm>
          <a:solidFill>
            <a:srgbClr val="6F2023"/>
          </a:solidFill>
        </p:spPr>
        <p:txBody>
          <a:bodyPr/>
          <a:lstStyle/>
          <a:p>
            <a:pPr eaLnBrk="1" hangingPunct="1">
              <a:lnSpc>
                <a:spcPct val="150000"/>
              </a:lnSpc>
              <a:defRPr/>
            </a:pPr>
            <a:r>
              <a:rPr lang="fr-FR" sz="3400" dirty="0">
                <a:solidFill>
                  <a:schemeClr val="bg1"/>
                </a:solidFill>
                <a:latin typeface="Verdana" pitchFamily="34" charset="0"/>
              </a:rPr>
              <a:t>Une réponse à nos besoins…</a:t>
            </a:r>
            <a:br>
              <a:rPr lang="fr-FR" sz="3400" dirty="0">
                <a:solidFill>
                  <a:schemeClr val="bg1"/>
                </a:solidFill>
                <a:latin typeface="Verdana" pitchFamily="34" charset="0"/>
              </a:rPr>
            </a:br>
            <a:endParaRPr lang="fr-FR" sz="3400" dirty="0">
              <a:solidFill>
                <a:schemeClr val="bg1"/>
              </a:solidFill>
              <a:latin typeface="Verdana" pitchFamily="34" charset="0"/>
            </a:endParaRPr>
          </a:p>
        </p:txBody>
      </p:sp>
      <p:sp>
        <p:nvSpPr>
          <p:cNvPr id="37892" name="Text Box 82"/>
          <p:cNvSpPr txBox="1">
            <a:spLocks noChangeArrowheads="1"/>
          </p:cNvSpPr>
          <p:nvPr/>
        </p:nvSpPr>
        <p:spPr bwMode="auto">
          <a:xfrm>
            <a:off x="395288" y="1557338"/>
            <a:ext cx="8353425"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1" hangingPunct="1">
              <a:spcBef>
                <a:spcPct val="50000"/>
              </a:spcBef>
              <a:buClrTx/>
              <a:buSzTx/>
              <a:buFontTx/>
              <a:buNone/>
            </a:pPr>
            <a:r>
              <a:rPr lang="fr-BE" altLang="fr-FR" sz="2400" dirty="0">
                <a:latin typeface="Verdana" pitchFamily="34" charset="0"/>
              </a:rPr>
              <a:t>L’économie sociale a joué un rôle historique et joue un rôle aujourd’hui encore:</a:t>
            </a:r>
          </a:p>
          <a:p>
            <a:pPr eaLnBrk="1" hangingPunct="1">
              <a:spcBef>
                <a:spcPct val="50000"/>
              </a:spcBef>
              <a:buClrTx/>
              <a:buSzTx/>
              <a:buFontTx/>
              <a:buNone/>
            </a:pPr>
            <a:endParaRPr lang="fr-BE" altLang="fr-FR" sz="2400" dirty="0">
              <a:latin typeface="Verdana" pitchFamily="34" charset="0"/>
            </a:endParaRPr>
          </a:p>
          <a:p>
            <a:pPr eaLnBrk="1" hangingPunct="1">
              <a:spcBef>
                <a:spcPct val="50000"/>
              </a:spcBef>
              <a:buClrTx/>
              <a:buSzTx/>
              <a:buFontTx/>
              <a:buChar char="•"/>
            </a:pPr>
            <a:r>
              <a:rPr lang="fr-BE" altLang="fr-FR" sz="2400" dirty="0">
                <a:latin typeface="Verdana" pitchFamily="34" charset="0"/>
              </a:rPr>
              <a:t> pour répondre à des besoins de société</a:t>
            </a:r>
          </a:p>
          <a:p>
            <a:pPr eaLnBrk="1" hangingPunct="1">
              <a:spcBef>
                <a:spcPct val="50000"/>
              </a:spcBef>
              <a:buClrTx/>
              <a:buSzTx/>
              <a:buFontTx/>
              <a:buChar char="•"/>
            </a:pPr>
            <a:r>
              <a:rPr lang="fr-BE" altLang="fr-FR" sz="2400" dirty="0">
                <a:latin typeface="Verdana" pitchFamily="34" charset="0"/>
              </a:rPr>
              <a:t> pour inventer des solutions nouvelles (au niveau des activités ou du mode de fonctionnement)</a:t>
            </a:r>
          </a:p>
          <a:p>
            <a:pPr eaLnBrk="1" hangingPunct="1">
              <a:spcBef>
                <a:spcPct val="50000"/>
              </a:spcBef>
              <a:buClrTx/>
              <a:buSzTx/>
              <a:buFontTx/>
              <a:buChar char="•"/>
            </a:pPr>
            <a:r>
              <a:rPr lang="fr-BE" altLang="fr-FR" sz="2400" dirty="0"/>
              <a:t> </a:t>
            </a:r>
            <a:r>
              <a:rPr lang="fr-BE" altLang="fr-FR" sz="2400" dirty="0">
                <a:latin typeface="Verdana" pitchFamily="34" charset="0"/>
              </a:rPr>
              <a:t>pour tous, et en particulier les plus fragilisés</a:t>
            </a:r>
          </a:p>
          <a:p>
            <a:pPr eaLnBrk="1" hangingPunct="1">
              <a:spcBef>
                <a:spcPct val="50000"/>
              </a:spcBef>
              <a:buClrTx/>
              <a:buSzTx/>
              <a:buFontTx/>
              <a:buChar char="•"/>
            </a:pPr>
            <a:endParaRPr lang="fr-FR" altLang="fr-FR" sz="1800" dirty="0"/>
          </a:p>
        </p:txBody>
      </p:sp>
      <p:sp>
        <p:nvSpPr>
          <p:cNvPr id="37893" name="Line 83"/>
          <p:cNvSpPr>
            <a:spLocks noChangeShapeType="1"/>
          </p:cNvSpPr>
          <p:nvPr/>
        </p:nvSpPr>
        <p:spPr bwMode="auto">
          <a:xfrm>
            <a:off x="107950" y="1125538"/>
            <a:ext cx="89646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Tree>
    <p:extLst>
      <p:ext uri="{BB962C8B-B14F-4D97-AF65-F5344CB8AC3E}">
        <p14:creationId xmlns:p14="http://schemas.microsoft.com/office/powerpoint/2010/main" val="3904256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spcBef>
            <a:spcPct val="50000"/>
          </a:spcBef>
          <a:defRPr sz="900" b="1" dirty="0" smtClean="0">
            <a:solidFill>
              <a:schemeClr val="bg1"/>
            </a:solidFill>
            <a:latin typeface="Tahoma" pitchFamily="34"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1969</Words>
  <Application>Microsoft Office PowerPoint</Application>
  <PresentationFormat>Affichage à l'écran (4:3)</PresentationFormat>
  <Paragraphs>263</Paragraphs>
  <Slides>22</Slides>
  <Notes>18</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1_Thème Office</vt:lpstr>
      <vt:lpstr>Présentation PowerPoint</vt:lpstr>
      <vt:lpstr>SAW-B : Qui sommes nous ? </vt:lpstr>
      <vt:lpstr>SAW-B : Que faisons-nous ? </vt:lpstr>
      <vt:lpstr>Qu’est-ce qu’on va voir ensemble ?</vt:lpstr>
      <vt:lpstr>Relevé des représentations… </vt:lpstr>
      <vt:lpstr>Partir de la réalité !</vt:lpstr>
      <vt:lpstr>Une dynamique ! </vt:lpstr>
      <vt:lpstr>Présentation PowerPoint</vt:lpstr>
      <vt:lpstr>Une réponse à nos besoins… </vt:lpstr>
      <vt:lpstr>…dans des secteurs variés </vt:lpstr>
      <vt:lpstr>Présentation PowerPoint</vt:lpstr>
      <vt:lpstr>Ce qu’en dit la loi…  Le décret wallon du 19 novembre 2008</vt:lpstr>
      <vt:lpstr>La finalité sociétale… </vt:lpstr>
      <vt:lpstr>L’entreprise sociétale : la différence !</vt:lpstr>
      <vt:lpstr>Statuts de l’ES </vt:lpstr>
      <vt:lpstr>Hybridation des ressources </vt:lpstr>
      <vt:lpstr>Présentation PowerPoint</vt:lpstr>
      <vt:lpstr>Quelques chiffres…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Violaine Wathelet</dc:creator>
  <cp:lastModifiedBy>Violaine Wathelet</cp:lastModifiedBy>
  <cp:revision>45</cp:revision>
  <dcterms:created xsi:type="dcterms:W3CDTF">2015-09-30T11:13:14Z</dcterms:created>
  <dcterms:modified xsi:type="dcterms:W3CDTF">2016-03-11T19:43:43Z</dcterms:modified>
</cp:coreProperties>
</file>