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456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5B75F-6BFA-4F6B-A561-1B725B7ED6C1}" type="datetimeFigureOut">
              <a:rPr lang="fr-BE" smtClean="0"/>
              <a:t>15-11-16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239C8-79A4-4B8F-BCA2-03CC8B8CB3D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02822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80" y="4343985"/>
            <a:ext cx="5487041" cy="411596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77" tIns="45738" rIns="91477" bIns="45738" anchor="ctr"/>
          <a:lstStyle/>
          <a:p>
            <a:endParaRPr lang="fr-FR" altLang="fr-FR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80" y="4343985"/>
            <a:ext cx="5487041" cy="411596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77" tIns="45738" rIns="91477" bIns="45738" anchor="ctr"/>
          <a:lstStyle/>
          <a:p>
            <a:endParaRPr lang="fr-FR" altLang="fr-FR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80" y="4343985"/>
            <a:ext cx="5487041" cy="411596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77" tIns="45738" rIns="91477" bIns="45738" anchor="ctr"/>
          <a:lstStyle/>
          <a:p>
            <a:endParaRPr lang="fr-FR" altLang="fr-FR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80" y="4343985"/>
            <a:ext cx="5487041" cy="411596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77" tIns="45738" rIns="91477" bIns="45738" anchor="ctr"/>
          <a:lstStyle/>
          <a:p>
            <a:endParaRPr lang="fr-FR" altLang="fr-FR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80" y="4343985"/>
            <a:ext cx="5487041" cy="411596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77" tIns="45738" rIns="91477" bIns="45738" anchor="ctr"/>
          <a:lstStyle/>
          <a:p>
            <a:endParaRPr lang="fr-FR" altLang="fr-FR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80" y="4343985"/>
            <a:ext cx="5487041" cy="411596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77" tIns="45738" rIns="91477" bIns="45738" anchor="ctr"/>
          <a:lstStyle/>
          <a:p>
            <a:endParaRPr lang="fr-FR" altLang="fr-FR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5" name="Rectangle 2"/>
          <p:cNvSpPr>
            <a:spLocks noChangeArrowheads="1"/>
          </p:cNvSpPr>
          <p:nvPr>
            <p:ph type="body" idx="1"/>
          </p:nvPr>
        </p:nvSpPr>
        <p:spPr>
          <a:xfrm>
            <a:off x="685480" y="4343985"/>
            <a:ext cx="5487041" cy="411596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77" tIns="45738" rIns="91477" bIns="45738" anchor="ctr"/>
          <a:lstStyle/>
          <a:p>
            <a:endParaRPr lang="fr-FR" altLang="fr-FR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ECA9-7934-44E3-8765-07B76A8C14AB}" type="datetimeFigureOut">
              <a:rPr lang="fr-BE" smtClean="0"/>
              <a:t>15-11-16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008-4623-4E6C-8FF1-4EDCE700750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4865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ECA9-7934-44E3-8765-07B76A8C14AB}" type="datetimeFigureOut">
              <a:rPr lang="fr-BE" smtClean="0"/>
              <a:t>15-11-16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008-4623-4E6C-8FF1-4EDCE700750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00739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ECA9-7934-44E3-8765-07B76A8C14AB}" type="datetimeFigureOut">
              <a:rPr lang="fr-BE" smtClean="0"/>
              <a:t>15-11-16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008-4623-4E6C-8FF1-4EDCE700750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68710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ECA9-7934-44E3-8765-07B76A8C14AB}" type="datetimeFigureOut">
              <a:rPr lang="fr-BE" smtClean="0"/>
              <a:t>15-11-16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008-4623-4E6C-8FF1-4EDCE700750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31177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ECA9-7934-44E3-8765-07B76A8C14AB}" type="datetimeFigureOut">
              <a:rPr lang="fr-BE" smtClean="0"/>
              <a:t>15-11-16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008-4623-4E6C-8FF1-4EDCE700750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09696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ECA9-7934-44E3-8765-07B76A8C14AB}" type="datetimeFigureOut">
              <a:rPr lang="fr-BE" smtClean="0"/>
              <a:t>15-11-16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008-4623-4E6C-8FF1-4EDCE700750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84619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ECA9-7934-44E3-8765-07B76A8C14AB}" type="datetimeFigureOut">
              <a:rPr lang="fr-BE" smtClean="0"/>
              <a:t>15-11-16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008-4623-4E6C-8FF1-4EDCE700750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05694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ECA9-7934-44E3-8765-07B76A8C14AB}" type="datetimeFigureOut">
              <a:rPr lang="fr-BE" smtClean="0"/>
              <a:t>15-11-16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008-4623-4E6C-8FF1-4EDCE700750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73474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ECA9-7934-44E3-8765-07B76A8C14AB}" type="datetimeFigureOut">
              <a:rPr lang="fr-BE" smtClean="0"/>
              <a:t>15-11-16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008-4623-4E6C-8FF1-4EDCE700750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6229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ECA9-7934-44E3-8765-07B76A8C14AB}" type="datetimeFigureOut">
              <a:rPr lang="fr-BE" smtClean="0"/>
              <a:t>15-11-16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008-4623-4E6C-8FF1-4EDCE700750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73548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ECA9-7934-44E3-8765-07B76A8C14AB}" type="datetimeFigureOut">
              <a:rPr lang="fr-BE" smtClean="0"/>
              <a:t>15-11-16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008-4623-4E6C-8FF1-4EDCE700750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959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BECA9-7934-44E3-8765-07B76A8C14AB}" type="datetimeFigureOut">
              <a:rPr lang="fr-BE" smtClean="0"/>
              <a:t>15-11-16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3E008-4623-4E6C-8FF1-4EDCE700750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8329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5105400" y="1600200"/>
            <a:ext cx="4038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>
              <a:lnSpc>
                <a:spcPct val="93000"/>
              </a:lnSpc>
              <a:spcBef>
                <a:spcPts val="800"/>
              </a:spcBef>
              <a:buClr>
                <a:srgbClr val="FFFFFF"/>
              </a:buClr>
              <a:buSzPct val="100000"/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FFFFFF"/>
              </a:buClr>
              <a:buSzPct val="100000"/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FFFFFF"/>
              </a:buClr>
              <a:buSzPct val="100000"/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FFFFFF"/>
              </a:buClr>
              <a:buSzPct val="100000"/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FFFFFF"/>
              </a:buClr>
              <a:buSzPct val="100000"/>
              <a:buFont typeface="Arial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700"/>
              </a:spcBef>
              <a:buFont typeface="Arial" charset="0"/>
              <a:buNone/>
            </a:pPr>
            <a:endParaRPr lang="en-GB" altLang="fr-FR" sz="2800"/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buFont typeface="Arial" charset="0"/>
              <a:buNone/>
            </a:pPr>
            <a:endParaRPr lang="en-GB" altLang="fr-FR" sz="2800"/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buFont typeface="Arial" charset="0"/>
              <a:buNone/>
            </a:pPr>
            <a:endParaRPr lang="en-GB" altLang="fr-FR" sz="2800"/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buFont typeface="Arial" charset="0"/>
              <a:buNone/>
            </a:pPr>
            <a:endParaRPr lang="en-GB" altLang="fr-FR" sz="2800"/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304800" y="2438400"/>
            <a:ext cx="838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FFFFFF"/>
              </a:buClr>
              <a:buSzPct val="100000"/>
              <a:buFont typeface="Arial" charset="0"/>
              <a:buChar char="•"/>
              <a:defRPr sz="32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FFFFFF"/>
              </a:buClr>
              <a:buSzPct val="100000"/>
              <a:buFont typeface="Arial" charset="0"/>
              <a:buChar char="–"/>
              <a:defRPr sz="28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FFFFFF"/>
              </a:buClr>
              <a:buSzPct val="100000"/>
              <a:buFont typeface="Arial" charset="0"/>
              <a:buChar char="•"/>
              <a:defRPr sz="24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FFFFFF"/>
              </a:buClr>
              <a:buSzPct val="100000"/>
              <a:buFont typeface="Arial" charset="0"/>
              <a:buChar char="–"/>
              <a:defRPr sz="20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FFFFFF"/>
              </a:buClr>
              <a:buSzPct val="100000"/>
              <a:buFont typeface="Arial" charset="0"/>
              <a:buChar char="»"/>
              <a:defRPr sz="20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Char char="»"/>
              <a:defRPr sz="20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Char char="»"/>
              <a:defRPr sz="20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Char char="»"/>
              <a:defRPr sz="20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Char char="»"/>
              <a:defRPr sz="20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fr-BE" altLang="fr-FR" sz="1800">
              <a:solidFill>
                <a:schemeClr val="bg1"/>
              </a:solidFill>
            </a:endParaRPr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362200"/>
            <a:ext cx="6172200" cy="413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457200" y="152400"/>
            <a:ext cx="82296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FFFFFF"/>
              </a:buClr>
              <a:buSzPct val="100000"/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FFFFFF"/>
              </a:buClr>
              <a:buSzPct val="100000"/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FFFFFF"/>
              </a:buClr>
              <a:buSzPct val="100000"/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FFFFFF"/>
              </a:buClr>
              <a:buSzPct val="100000"/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FFFFFF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FFFF99"/>
              </a:buClr>
              <a:buFont typeface="Arial" charset="0"/>
              <a:buNone/>
            </a:pPr>
            <a:r>
              <a:rPr lang="en-GB" altLang="fr-FR" sz="4400" dirty="0" err="1">
                <a:solidFill>
                  <a:srgbClr val="0070C0"/>
                </a:solidFill>
              </a:rPr>
              <a:t>L’Antenne</a:t>
            </a:r>
            <a:r>
              <a:rPr lang="en-GB" altLang="fr-FR" sz="4400" dirty="0">
                <a:solidFill>
                  <a:srgbClr val="0070C0"/>
                </a:solidFill>
              </a:rPr>
              <a:t> </a:t>
            </a:r>
            <a:r>
              <a:rPr lang="en-GB" altLang="fr-FR" sz="4400" dirty="0" err="1">
                <a:solidFill>
                  <a:srgbClr val="0070C0"/>
                </a:solidFill>
              </a:rPr>
              <a:t>Andromède</a:t>
            </a:r>
            <a:r>
              <a:rPr lang="en-GB" altLang="fr-FR" sz="4400" dirty="0">
                <a:solidFill>
                  <a:srgbClr val="0070C0"/>
                </a:solidFill>
              </a:rPr>
              <a:t/>
            </a:r>
            <a:br>
              <a:rPr lang="en-GB" altLang="fr-FR" sz="4400" dirty="0">
                <a:solidFill>
                  <a:srgbClr val="0070C0"/>
                </a:solidFill>
              </a:rPr>
            </a:br>
            <a:r>
              <a:rPr lang="en-GB" altLang="fr-FR" sz="4400" dirty="0">
                <a:solidFill>
                  <a:srgbClr val="0070C0"/>
                </a:solidFill>
              </a:rPr>
              <a:t>CPAS de </a:t>
            </a:r>
            <a:r>
              <a:rPr lang="en-GB" altLang="fr-FR" sz="4400" dirty="0" err="1">
                <a:solidFill>
                  <a:srgbClr val="0070C0"/>
                </a:solidFill>
              </a:rPr>
              <a:t>Woluwe</a:t>
            </a:r>
            <a:r>
              <a:rPr lang="en-GB" altLang="fr-FR" sz="4400" dirty="0">
                <a:solidFill>
                  <a:srgbClr val="0070C0"/>
                </a:solidFill>
              </a:rPr>
              <a:t>-St-Lambert</a:t>
            </a:r>
          </a:p>
        </p:txBody>
      </p:sp>
    </p:spTree>
    <p:extLst>
      <p:ext uri="{BB962C8B-B14F-4D97-AF65-F5344CB8AC3E}">
        <p14:creationId xmlns:p14="http://schemas.microsoft.com/office/powerpoint/2010/main" val="7159693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457200" y="381000"/>
            <a:ext cx="82296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FFFFFF"/>
              </a:buClr>
              <a:buSzPct val="100000"/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FFFFFF"/>
              </a:buClr>
              <a:buSzPct val="100000"/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FFFFFF"/>
              </a:buClr>
              <a:buSzPct val="100000"/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FFFFFF"/>
              </a:buClr>
              <a:buSzPct val="100000"/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FFFFFF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2750"/>
              </a:spcBef>
              <a:buClr>
                <a:srgbClr val="FFFF99"/>
              </a:buClr>
              <a:buFont typeface="Arial" charset="0"/>
              <a:buNone/>
            </a:pPr>
            <a:r>
              <a:rPr lang="en-GB" altLang="fr-FR" sz="4400" dirty="0">
                <a:solidFill>
                  <a:srgbClr val="0070C0"/>
                </a:solidFill>
              </a:rPr>
              <a:t>CONTEXTE DE CREATION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81000" y="1600200"/>
            <a:ext cx="853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FFFFFF"/>
              </a:buClr>
              <a:buSzPct val="100000"/>
              <a:buFont typeface="Arial" charset="0"/>
              <a:buChar char="•"/>
              <a:defRPr sz="32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FFFFFF"/>
              </a:buClr>
              <a:buSzPct val="100000"/>
              <a:buFont typeface="Arial" charset="0"/>
              <a:buChar char="–"/>
              <a:defRPr sz="28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FFFFFF"/>
              </a:buClr>
              <a:buSzPct val="100000"/>
              <a:buFont typeface="Arial" charset="0"/>
              <a:buChar char="•"/>
              <a:defRPr sz="24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FFFFFF"/>
              </a:buClr>
              <a:buSzPct val="100000"/>
              <a:buFont typeface="Arial" charset="0"/>
              <a:buChar char="–"/>
              <a:defRPr sz="20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FFFFFF"/>
              </a:buClr>
              <a:buSzPct val="100000"/>
              <a:buFont typeface="Arial" charset="0"/>
              <a:buChar char="»"/>
              <a:defRPr sz="20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Char char="»"/>
              <a:defRPr sz="20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Char char="»"/>
              <a:defRPr sz="20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Char char="»"/>
              <a:defRPr sz="20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Char char="»"/>
              <a:defRPr sz="20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fr-BE" altLang="fr-FR" sz="1800">
              <a:solidFill>
                <a:schemeClr val="bg1"/>
              </a:solidFill>
            </a:endParaRP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228600" y="1371600"/>
            <a:ext cx="8305800" cy="422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FFFFFF"/>
              </a:buClr>
              <a:buSzPct val="100000"/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FFFFFF"/>
              </a:buClr>
              <a:buSzPct val="100000"/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FFFFFF"/>
              </a:buClr>
              <a:buSzPct val="100000"/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FFFFFF"/>
              </a:buClr>
              <a:buSzPct val="100000"/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FFFFFF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ts val="1750"/>
              </a:spcBef>
              <a:buClr>
                <a:srgbClr val="FF6699"/>
              </a:buClr>
            </a:pPr>
            <a:r>
              <a:rPr lang="en-GB" altLang="fr-FR" sz="2800">
                <a:solidFill>
                  <a:srgbClr val="FF6699"/>
                </a:solidFill>
              </a:rPr>
              <a:t> Longue liste d’attente pour la maison de repos</a:t>
            </a:r>
          </a:p>
          <a:p>
            <a:pPr algn="just" eaLnBrk="1" hangingPunct="1">
              <a:lnSpc>
                <a:spcPct val="100000"/>
              </a:lnSpc>
              <a:spcBef>
                <a:spcPts val="1250"/>
              </a:spcBef>
              <a:buClr>
                <a:srgbClr val="FF6699"/>
              </a:buClr>
              <a:buFont typeface="Arial" charset="0"/>
              <a:buNone/>
            </a:pPr>
            <a:endParaRPr lang="en-GB" altLang="fr-FR" sz="2000">
              <a:solidFill>
                <a:srgbClr val="FF6699"/>
              </a:solidFill>
            </a:endParaRPr>
          </a:p>
          <a:p>
            <a:pPr algn="just" eaLnBrk="1" hangingPunct="1">
              <a:lnSpc>
                <a:spcPct val="100000"/>
              </a:lnSpc>
              <a:spcBef>
                <a:spcPts val="1750"/>
              </a:spcBef>
              <a:buClr>
                <a:srgbClr val="FF6699"/>
              </a:buClr>
            </a:pPr>
            <a:r>
              <a:rPr lang="en-GB" altLang="fr-FR" sz="2800">
                <a:solidFill>
                  <a:srgbClr val="FF6699"/>
                </a:solidFill>
              </a:rPr>
              <a:t> Constat: crainte de la solitude</a:t>
            </a:r>
          </a:p>
          <a:p>
            <a:pPr algn="just" eaLnBrk="1" hangingPunct="1">
              <a:lnSpc>
                <a:spcPct val="100000"/>
              </a:lnSpc>
              <a:spcBef>
                <a:spcPts val="1750"/>
              </a:spcBef>
              <a:buClr>
                <a:srgbClr val="FF6699"/>
              </a:buClr>
              <a:buFont typeface="Arial" charset="0"/>
              <a:buNone/>
            </a:pPr>
            <a:endParaRPr lang="en-GB" altLang="fr-FR" sz="2800">
              <a:solidFill>
                <a:srgbClr val="FF6699"/>
              </a:solidFill>
            </a:endParaRPr>
          </a:p>
          <a:p>
            <a:pPr algn="just" eaLnBrk="1" hangingPunct="1">
              <a:lnSpc>
                <a:spcPct val="100000"/>
              </a:lnSpc>
              <a:spcBef>
                <a:spcPts val="1750"/>
              </a:spcBef>
              <a:buClr>
                <a:srgbClr val="FF6699"/>
              </a:buClr>
              <a:buFont typeface="Wingdings" charset="2"/>
              <a:buNone/>
            </a:pPr>
            <a:r>
              <a:rPr lang="en-GB" altLang="fr-FR" sz="2800">
                <a:solidFill>
                  <a:srgbClr val="FF6699"/>
                </a:solidFill>
                <a:latin typeface="Wingdings" charset="2"/>
              </a:rPr>
              <a:t></a:t>
            </a:r>
            <a:r>
              <a:rPr lang="en-GB" altLang="fr-FR" sz="2800">
                <a:solidFill>
                  <a:srgbClr val="FF6699"/>
                </a:solidFill>
              </a:rPr>
              <a:t> Alternative à la maison de repos :</a:t>
            </a:r>
          </a:p>
          <a:p>
            <a:pPr algn="ctr" eaLnBrk="1" hangingPunct="1">
              <a:lnSpc>
                <a:spcPct val="100000"/>
              </a:lnSpc>
              <a:spcBef>
                <a:spcPts val="1750"/>
              </a:spcBef>
              <a:buClr>
                <a:srgbClr val="FF6699"/>
              </a:buClr>
              <a:buFont typeface="Wingdings" charset="2"/>
              <a:buNone/>
            </a:pPr>
            <a:r>
              <a:rPr lang="en-GB" altLang="fr-FR" sz="2800">
                <a:solidFill>
                  <a:srgbClr val="FF6699"/>
                </a:solidFill>
              </a:rPr>
              <a:t>ANTENNE ANDROMEDE en 1981</a:t>
            </a:r>
          </a:p>
          <a:p>
            <a:pPr eaLnBrk="1" hangingPunct="1">
              <a:lnSpc>
                <a:spcPct val="100000"/>
              </a:lnSpc>
              <a:spcBef>
                <a:spcPts val="1750"/>
              </a:spcBef>
              <a:buClr>
                <a:srgbClr val="FF6699"/>
              </a:buClr>
              <a:buFont typeface="Arial" charset="0"/>
              <a:buNone/>
            </a:pPr>
            <a:endParaRPr lang="en-GB" altLang="fr-FR" sz="2800">
              <a:solidFill>
                <a:srgbClr val="FF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9818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fr-FR" dirty="0" smtClean="0">
                <a:solidFill>
                  <a:srgbClr val="0070C0"/>
                </a:solidFill>
              </a:rPr>
              <a:t>LES VALEURS FONDATRICES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0292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700"/>
              </a:spcBef>
              <a:buClr>
                <a:srgbClr val="FF6699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fr-FR" sz="2800" smtClean="0">
                <a:solidFill>
                  <a:srgbClr val="FF6699"/>
                </a:solidFill>
              </a:rPr>
              <a:t>la </a:t>
            </a:r>
            <a:r>
              <a:rPr lang="en-GB" altLang="fr-FR" sz="2800" b="1" smtClean="0">
                <a:solidFill>
                  <a:srgbClr val="FF6699"/>
                </a:solidFill>
              </a:rPr>
              <a:t>LIBERTE</a:t>
            </a:r>
            <a:r>
              <a:rPr lang="en-GB" altLang="fr-FR" sz="2800" smtClean="0">
                <a:solidFill>
                  <a:srgbClr val="FF6699"/>
                </a:solidFill>
              </a:rPr>
              <a:t> individuelle et l’</a:t>
            </a:r>
            <a:r>
              <a:rPr lang="en-GB" altLang="fr-FR" sz="2800" b="1" smtClean="0">
                <a:solidFill>
                  <a:srgbClr val="FF6699"/>
                </a:solidFill>
              </a:rPr>
              <a:t>AUTONOMIE </a:t>
            </a:r>
            <a:r>
              <a:rPr lang="en-GB" altLang="fr-FR" sz="2800" smtClean="0">
                <a:solidFill>
                  <a:srgbClr val="FF6699"/>
                </a:solidFill>
              </a:rPr>
              <a:t>sont essentielles ;</a:t>
            </a:r>
          </a:p>
          <a:p>
            <a:pPr eaLnBrk="1" hangingPunct="1">
              <a:lnSpc>
                <a:spcPct val="100000"/>
              </a:lnSpc>
              <a:spcBef>
                <a:spcPts val="500"/>
              </a:spcBef>
              <a:buClr>
                <a:srgbClr val="FF6699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fr-FR" sz="2000" smtClean="0">
              <a:solidFill>
                <a:srgbClr val="FF6699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buClr>
                <a:srgbClr val="FF6699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fr-FR" sz="2800" smtClean="0">
                <a:solidFill>
                  <a:srgbClr val="FF6699"/>
                </a:solidFill>
              </a:rPr>
              <a:t>vaincre sa </a:t>
            </a:r>
            <a:r>
              <a:rPr lang="en-GB" altLang="fr-FR" sz="2800" b="1" smtClean="0">
                <a:solidFill>
                  <a:srgbClr val="FF6699"/>
                </a:solidFill>
              </a:rPr>
              <a:t>SOLITUDE</a:t>
            </a:r>
            <a:r>
              <a:rPr lang="en-GB" altLang="fr-FR" sz="2800" smtClean="0">
                <a:solidFill>
                  <a:srgbClr val="FF6699"/>
                </a:solidFill>
              </a:rPr>
              <a:t>, c’est vivre une </a:t>
            </a:r>
            <a:r>
              <a:rPr lang="en-GB" altLang="fr-FR" sz="2800" b="1" smtClean="0">
                <a:solidFill>
                  <a:srgbClr val="FF6699"/>
                </a:solidFill>
              </a:rPr>
              <a:t>RELATION</a:t>
            </a:r>
            <a:r>
              <a:rPr lang="en-GB" altLang="fr-FR" sz="2800" smtClean="0">
                <a:solidFill>
                  <a:srgbClr val="FF6699"/>
                </a:solidFill>
              </a:rPr>
              <a:t> interpersonnelle : la vie en petite unité en est un moyen ;</a:t>
            </a:r>
          </a:p>
          <a:p>
            <a:pPr eaLnBrk="1" hangingPunct="1">
              <a:lnSpc>
                <a:spcPct val="100000"/>
              </a:lnSpc>
              <a:spcBef>
                <a:spcPts val="500"/>
              </a:spcBef>
              <a:buClr>
                <a:srgbClr val="FF6699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fr-FR" sz="2000" smtClean="0">
              <a:solidFill>
                <a:srgbClr val="FF6699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buClr>
                <a:srgbClr val="FF6699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fr-FR" sz="2800" smtClean="0">
                <a:solidFill>
                  <a:srgbClr val="FF6699"/>
                </a:solidFill>
              </a:rPr>
              <a:t>l’encadrement par les professionnels est minimum de manière à permettre aux personnes de se prendre en charge elles-mêmes.</a:t>
            </a:r>
          </a:p>
        </p:txBody>
      </p:sp>
    </p:spTree>
    <p:extLst>
      <p:ext uri="{BB962C8B-B14F-4D97-AF65-F5344CB8AC3E}">
        <p14:creationId xmlns:p14="http://schemas.microsoft.com/office/powerpoint/2010/main" val="343946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685800" y="457200"/>
            <a:ext cx="79248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FFFFFF"/>
              </a:buClr>
              <a:buSzPct val="100000"/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FFFFFF"/>
              </a:buClr>
              <a:buSzPct val="100000"/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FFFFFF"/>
              </a:buClr>
              <a:buSzPct val="100000"/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FFFFFF"/>
              </a:buClr>
              <a:buSzPct val="100000"/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FFFFFF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2750"/>
              </a:spcBef>
              <a:buClr>
                <a:srgbClr val="FFFF99"/>
              </a:buClr>
              <a:buFont typeface="Arial" charset="0"/>
              <a:buNone/>
            </a:pPr>
            <a:r>
              <a:rPr lang="en-GB" altLang="fr-FR" sz="4400">
                <a:solidFill>
                  <a:srgbClr val="0070C0"/>
                </a:solidFill>
              </a:rPr>
              <a:t>L’ANTENNE ANDROMEDE</a:t>
            </a: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533400" y="1600200"/>
            <a:ext cx="822960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FFFFFF"/>
              </a:buClr>
              <a:buSzPct val="100000"/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FFFFFF"/>
              </a:buClr>
              <a:buSzPct val="100000"/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FFFFFF"/>
              </a:buClr>
              <a:buSzPct val="100000"/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FFFFFF"/>
              </a:buClr>
              <a:buSzPct val="100000"/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FFFFFF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750"/>
              </a:spcBef>
              <a:buClr>
                <a:srgbClr val="FF6699"/>
              </a:buClr>
            </a:pPr>
            <a:r>
              <a:rPr lang="en-GB" altLang="fr-FR" sz="2400">
                <a:solidFill>
                  <a:srgbClr val="FF6699"/>
                </a:solidFill>
              </a:rPr>
              <a:t> </a:t>
            </a:r>
            <a:r>
              <a:rPr lang="en-GB" altLang="fr-FR" sz="2800">
                <a:solidFill>
                  <a:srgbClr val="FF6699"/>
                </a:solidFill>
              </a:rPr>
              <a:t>6 appartements de 5 personnes</a:t>
            </a:r>
          </a:p>
          <a:p>
            <a:pPr eaLnBrk="1" hangingPunct="1">
              <a:lnSpc>
                <a:spcPct val="100000"/>
              </a:lnSpc>
              <a:spcBef>
                <a:spcPts val="1750"/>
              </a:spcBef>
              <a:buClr>
                <a:srgbClr val="FF6699"/>
              </a:buClr>
              <a:buFont typeface="Arial" charset="0"/>
              <a:buNone/>
            </a:pPr>
            <a:endParaRPr lang="en-GB" altLang="fr-FR" sz="2800">
              <a:solidFill>
                <a:srgbClr val="FF6699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1750"/>
              </a:spcBef>
              <a:buClr>
                <a:srgbClr val="FF6699"/>
              </a:buClr>
              <a:buFont typeface="Arial" charset="0"/>
              <a:buNone/>
            </a:pPr>
            <a:endParaRPr lang="en-GB" altLang="fr-FR" sz="2800">
              <a:solidFill>
                <a:srgbClr val="FF6699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1750"/>
              </a:spcBef>
              <a:buClr>
                <a:srgbClr val="FF6699"/>
              </a:buClr>
              <a:buFont typeface="Arial" charset="0"/>
              <a:buNone/>
            </a:pPr>
            <a:r>
              <a:rPr lang="en-GB" altLang="fr-FR" sz="2800">
                <a:solidFill>
                  <a:srgbClr val="FF6699"/>
                </a:solidFill>
              </a:rPr>
              <a:t> </a:t>
            </a:r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33600"/>
            <a:ext cx="335597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66158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609600" y="457200"/>
            <a:ext cx="80772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FFFFFF"/>
              </a:buClr>
              <a:buSzPct val="100000"/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FFFFFF"/>
              </a:buClr>
              <a:buSzPct val="100000"/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FFFFFF"/>
              </a:buClr>
              <a:buSzPct val="100000"/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FFFFFF"/>
              </a:buClr>
              <a:buSzPct val="100000"/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FFFFFF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750"/>
              </a:spcBef>
              <a:buClr>
                <a:srgbClr val="FF6699"/>
              </a:buClr>
            </a:pPr>
            <a:r>
              <a:rPr lang="en-GB" altLang="fr-FR" sz="2800">
                <a:solidFill>
                  <a:srgbClr val="FF6699"/>
                </a:solidFill>
              </a:rPr>
              <a:t> Chambre privée (peut être meublée par </a:t>
            </a:r>
          </a:p>
          <a:p>
            <a:pPr eaLnBrk="1" hangingPunct="1">
              <a:lnSpc>
                <a:spcPct val="100000"/>
              </a:lnSpc>
              <a:spcBef>
                <a:spcPts val="1750"/>
              </a:spcBef>
              <a:buClr>
                <a:srgbClr val="FF6699"/>
              </a:buClr>
              <a:buFont typeface="Arial" charset="0"/>
              <a:buNone/>
            </a:pPr>
            <a:r>
              <a:rPr lang="en-GB" altLang="fr-FR" sz="2800">
                <a:solidFill>
                  <a:srgbClr val="FF6699"/>
                </a:solidFill>
              </a:rPr>
              <a:t>la personne )</a:t>
            </a:r>
            <a:r>
              <a:rPr lang="ar-SA" altLang="fr-FR" sz="2800">
                <a:solidFill>
                  <a:srgbClr val="FF6699"/>
                </a:solidFill>
                <a:cs typeface="Arial" charset="0"/>
              </a:rPr>
              <a:t>‏</a:t>
            </a:r>
            <a:endParaRPr lang="en-GB" altLang="fr-FR" sz="2800">
              <a:solidFill>
                <a:srgbClr val="FF6699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1750"/>
              </a:spcBef>
              <a:buClr>
                <a:srgbClr val="FF6699"/>
              </a:buClr>
              <a:buFont typeface="Arial" charset="0"/>
              <a:buNone/>
            </a:pPr>
            <a:endParaRPr lang="en-GB" altLang="fr-FR" sz="2800">
              <a:solidFill>
                <a:srgbClr val="FF6699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1750"/>
              </a:spcBef>
              <a:buClr>
                <a:srgbClr val="FF6699"/>
              </a:buClr>
              <a:buFont typeface="Arial" charset="0"/>
              <a:buNone/>
            </a:pPr>
            <a:endParaRPr lang="en-GB" altLang="fr-FR" sz="2800">
              <a:solidFill>
                <a:srgbClr val="FF6699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1250"/>
              </a:spcBef>
              <a:buClr>
                <a:srgbClr val="FF6699"/>
              </a:buClr>
              <a:buFont typeface="Arial" charset="0"/>
              <a:buNone/>
            </a:pPr>
            <a:endParaRPr lang="en-GB" altLang="fr-FR" sz="2000">
              <a:solidFill>
                <a:srgbClr val="FF6699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1750"/>
              </a:spcBef>
              <a:buClr>
                <a:srgbClr val="FF6699"/>
              </a:buClr>
              <a:buFont typeface="Arial" charset="0"/>
              <a:buNone/>
            </a:pPr>
            <a:r>
              <a:rPr lang="en-GB" altLang="fr-FR" sz="2800">
                <a:solidFill>
                  <a:srgbClr val="FF6699"/>
                </a:solidFill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ts val="1750"/>
              </a:spcBef>
              <a:buClr>
                <a:srgbClr val="FF6699"/>
              </a:buClr>
              <a:buFont typeface="Arial" charset="0"/>
              <a:buNone/>
            </a:pPr>
            <a:endParaRPr lang="en-GB" altLang="fr-FR" sz="2800">
              <a:solidFill>
                <a:srgbClr val="FF6699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1750"/>
              </a:spcBef>
              <a:buClr>
                <a:srgbClr val="FF6699"/>
              </a:buClr>
              <a:buFont typeface="Arial" charset="0"/>
              <a:buNone/>
            </a:pPr>
            <a:endParaRPr lang="en-GB" altLang="fr-FR" sz="2800">
              <a:solidFill>
                <a:srgbClr val="FF6699"/>
              </a:solidFill>
            </a:endParaRP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6172200" cy="413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62952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533400" y="304800"/>
            <a:ext cx="8077200" cy="613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FFFFFF"/>
              </a:buClr>
              <a:buSzPct val="100000"/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FFFFFF"/>
              </a:buClr>
              <a:buSzPct val="100000"/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FFFFFF"/>
              </a:buClr>
              <a:buSzPct val="100000"/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FFFFFF"/>
              </a:buClr>
              <a:buSzPct val="100000"/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FFFFFF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750"/>
              </a:spcBef>
              <a:buClr>
                <a:srgbClr val="FF6699"/>
              </a:buClr>
            </a:pPr>
            <a:r>
              <a:rPr lang="en-GB" altLang="fr-FR" sz="2800">
                <a:solidFill>
                  <a:srgbClr val="FF6699"/>
                </a:solidFill>
              </a:rPr>
              <a:t> Espaces communs : cuisine, salon, salle à manger, salle de bain, jardin </a:t>
            </a:r>
          </a:p>
          <a:p>
            <a:pPr eaLnBrk="1" hangingPunct="1">
              <a:lnSpc>
                <a:spcPct val="100000"/>
              </a:lnSpc>
              <a:spcBef>
                <a:spcPts val="1750"/>
              </a:spcBef>
              <a:buClr>
                <a:srgbClr val="FF6699"/>
              </a:buClr>
              <a:buFont typeface="Arial" charset="0"/>
              <a:buNone/>
            </a:pPr>
            <a:endParaRPr lang="en-GB" altLang="fr-FR" sz="2800">
              <a:solidFill>
                <a:srgbClr val="FF6699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1750"/>
              </a:spcBef>
              <a:buClr>
                <a:srgbClr val="FF6699"/>
              </a:buClr>
              <a:buFont typeface="Arial" charset="0"/>
              <a:buNone/>
            </a:pPr>
            <a:endParaRPr lang="en-GB" altLang="fr-FR" sz="2800">
              <a:solidFill>
                <a:srgbClr val="FF6699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1750"/>
              </a:spcBef>
              <a:buClr>
                <a:srgbClr val="FF6699"/>
              </a:buClr>
              <a:buFont typeface="Arial" charset="0"/>
              <a:buNone/>
            </a:pPr>
            <a:endParaRPr lang="en-GB" altLang="fr-FR" sz="2800">
              <a:solidFill>
                <a:srgbClr val="FF6699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1750"/>
              </a:spcBef>
              <a:buClr>
                <a:srgbClr val="FF6699"/>
              </a:buClr>
              <a:buFont typeface="Arial" charset="0"/>
              <a:buNone/>
            </a:pPr>
            <a:endParaRPr lang="en-GB" altLang="fr-FR" sz="2800">
              <a:solidFill>
                <a:srgbClr val="FF6699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1750"/>
              </a:spcBef>
              <a:buClr>
                <a:srgbClr val="FF6699"/>
              </a:buClr>
              <a:buFont typeface="Arial" charset="0"/>
              <a:buNone/>
            </a:pPr>
            <a:endParaRPr lang="en-GB" altLang="fr-FR" sz="2800">
              <a:solidFill>
                <a:srgbClr val="FF6699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1750"/>
              </a:spcBef>
              <a:buClr>
                <a:srgbClr val="FF6699"/>
              </a:buClr>
              <a:buFont typeface="Arial" charset="0"/>
              <a:buNone/>
            </a:pPr>
            <a:endParaRPr lang="en-GB" altLang="fr-FR" sz="2800">
              <a:solidFill>
                <a:srgbClr val="FF6699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1750"/>
              </a:spcBef>
              <a:buClr>
                <a:srgbClr val="FF6699"/>
              </a:buClr>
              <a:buFont typeface="Arial" charset="0"/>
              <a:buNone/>
            </a:pPr>
            <a:endParaRPr lang="en-GB" altLang="fr-FR" sz="2800">
              <a:solidFill>
                <a:srgbClr val="FF6699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1750"/>
              </a:spcBef>
              <a:buClr>
                <a:srgbClr val="FF6699"/>
              </a:buClr>
              <a:buFont typeface="Arial" charset="0"/>
              <a:buNone/>
            </a:pPr>
            <a:endParaRPr lang="en-GB" altLang="fr-FR" sz="2800">
              <a:solidFill>
                <a:srgbClr val="FF6699"/>
              </a:solidFill>
            </a:endParaRP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3733800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14800"/>
            <a:ext cx="3733800" cy="249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05000"/>
            <a:ext cx="2798763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89772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1295400" y="4572000"/>
            <a:ext cx="5959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FFFFFF"/>
              </a:buClr>
              <a:buSzPct val="100000"/>
              <a:buFont typeface="Arial" charset="0"/>
              <a:buChar char="•"/>
              <a:defRPr sz="32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FFFFFF"/>
              </a:buClr>
              <a:buSzPct val="100000"/>
              <a:buFont typeface="Arial" charset="0"/>
              <a:buChar char="–"/>
              <a:defRPr sz="28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FFFFFF"/>
              </a:buClr>
              <a:buSzPct val="100000"/>
              <a:buFont typeface="Arial" charset="0"/>
              <a:buChar char="•"/>
              <a:defRPr sz="24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FFFFFF"/>
              </a:buClr>
              <a:buSzPct val="100000"/>
              <a:buFont typeface="Arial" charset="0"/>
              <a:buChar char="–"/>
              <a:defRPr sz="20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FFFFFF"/>
              </a:buClr>
              <a:buSzPct val="100000"/>
              <a:buFont typeface="Arial" charset="0"/>
              <a:buChar char="»"/>
              <a:defRPr sz="20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Char char="»"/>
              <a:defRPr sz="20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Char char="»"/>
              <a:defRPr sz="20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Char char="»"/>
              <a:defRPr sz="20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Char char="»"/>
              <a:defRPr sz="20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fr-BE" altLang="fr-FR" sz="1800">
              <a:solidFill>
                <a:schemeClr val="bg1"/>
              </a:solidFill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fr-FR" dirty="0" smtClean="0">
                <a:solidFill>
                  <a:srgbClr val="0070C0"/>
                </a:solidFill>
              </a:rPr>
              <a:t>ACCOMPAGNEMENT</a:t>
            </a:r>
            <a:r>
              <a:rPr lang="en-GB" altLang="fr-FR" dirty="0" smtClean="0"/>
              <a:t>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700"/>
              </a:spcBef>
              <a:buClr>
                <a:srgbClr val="FF6699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fr-FR" sz="2800" dirty="0" err="1" smtClean="0">
                <a:solidFill>
                  <a:srgbClr val="FF6699"/>
                </a:solidFill>
              </a:rPr>
              <a:t>Accompagnement</a:t>
            </a:r>
            <a:r>
              <a:rPr lang="en-GB" altLang="fr-FR" sz="2800" dirty="0" smtClean="0">
                <a:solidFill>
                  <a:srgbClr val="FF6699"/>
                </a:solidFill>
              </a:rPr>
              <a:t> psychosocial</a:t>
            </a:r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buClr>
                <a:srgbClr val="FF6699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fr-FR" sz="2800" dirty="0" smtClean="0">
                <a:solidFill>
                  <a:srgbClr val="FF6699"/>
                </a:solidFill>
              </a:rPr>
              <a:t>			</a:t>
            </a:r>
            <a:r>
              <a:rPr lang="en-GB" altLang="fr-FR" sz="2800" dirty="0" err="1" smtClean="0">
                <a:solidFill>
                  <a:srgbClr val="FF6699"/>
                </a:solidFill>
              </a:rPr>
              <a:t>individuel</a:t>
            </a:r>
            <a:endParaRPr lang="en-GB" altLang="fr-FR" sz="2800" dirty="0" smtClean="0">
              <a:solidFill>
                <a:srgbClr val="FF6699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buClr>
                <a:srgbClr val="FF6699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fr-FR" sz="2800" dirty="0" smtClean="0">
                <a:solidFill>
                  <a:srgbClr val="FF6699"/>
                </a:solidFill>
              </a:rPr>
              <a:t>			de </a:t>
            </a:r>
            <a:r>
              <a:rPr lang="en-GB" altLang="fr-FR" sz="2800" dirty="0" err="1" smtClean="0">
                <a:solidFill>
                  <a:srgbClr val="FF6699"/>
                </a:solidFill>
              </a:rPr>
              <a:t>groupe</a:t>
            </a:r>
            <a:endParaRPr lang="en-GB" altLang="fr-FR" sz="2800" dirty="0" smtClean="0">
              <a:solidFill>
                <a:srgbClr val="FF6699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buClr>
                <a:srgbClr val="FF6699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fr-FR" sz="2800" dirty="0" smtClean="0">
              <a:solidFill>
                <a:srgbClr val="FF6699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buClr>
                <a:srgbClr val="FF6699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fr-FR" sz="2800" dirty="0" err="1" smtClean="0">
                <a:solidFill>
                  <a:srgbClr val="FF6699"/>
                </a:solidFill>
              </a:rPr>
              <a:t>Accompagnement</a:t>
            </a:r>
            <a:r>
              <a:rPr lang="en-GB" altLang="fr-FR" sz="2800" dirty="0" smtClean="0">
                <a:solidFill>
                  <a:srgbClr val="FF6699"/>
                </a:solidFill>
              </a:rPr>
              <a:t> au </a:t>
            </a:r>
            <a:r>
              <a:rPr lang="en-GB" altLang="fr-FR" sz="2800" dirty="0" err="1" smtClean="0">
                <a:solidFill>
                  <a:srgbClr val="FF6699"/>
                </a:solidFill>
              </a:rPr>
              <a:t>quotidien</a:t>
            </a:r>
            <a:endParaRPr lang="en-GB" altLang="fr-FR" sz="2800" dirty="0" smtClean="0">
              <a:solidFill>
                <a:srgbClr val="FF6699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buClr>
                <a:srgbClr val="FF6699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fr-FR" sz="2800" dirty="0" smtClean="0">
              <a:solidFill>
                <a:srgbClr val="FF6699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buClr>
                <a:srgbClr val="FF6699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fr-FR" sz="2800" dirty="0" err="1" smtClean="0">
                <a:solidFill>
                  <a:srgbClr val="FF6699"/>
                </a:solidFill>
              </a:rPr>
              <a:t>Accompagnement</a:t>
            </a:r>
            <a:r>
              <a:rPr lang="en-GB" altLang="fr-FR" sz="2800" dirty="0" smtClean="0">
                <a:solidFill>
                  <a:srgbClr val="FF6699"/>
                </a:solidFill>
              </a:rPr>
              <a:t> </a:t>
            </a:r>
            <a:r>
              <a:rPr lang="en-GB" altLang="fr-FR" sz="2800" dirty="0" err="1" smtClean="0">
                <a:solidFill>
                  <a:srgbClr val="FF6699"/>
                </a:solidFill>
              </a:rPr>
              <a:t>dans</a:t>
            </a:r>
            <a:r>
              <a:rPr lang="en-GB" altLang="fr-FR" sz="2800" dirty="0" smtClean="0">
                <a:solidFill>
                  <a:srgbClr val="FF6699"/>
                </a:solidFill>
              </a:rPr>
              <a:t> les </a:t>
            </a:r>
            <a:r>
              <a:rPr lang="en-GB" altLang="fr-FR" sz="2800" dirty="0" err="1" smtClean="0">
                <a:solidFill>
                  <a:srgbClr val="FF6699"/>
                </a:solidFill>
              </a:rPr>
              <a:t>soins</a:t>
            </a:r>
            <a:endParaRPr lang="en-GB" altLang="fr-FR" sz="2800" dirty="0" smtClean="0">
              <a:solidFill>
                <a:srgbClr val="FF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402030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5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5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5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5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5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5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86</Words>
  <Application>Microsoft Office PowerPoint</Application>
  <PresentationFormat>Affichage à l'écran (4:3)</PresentationFormat>
  <Paragraphs>42</Paragraphs>
  <Slides>7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Présentation PowerPoint</vt:lpstr>
      <vt:lpstr>Présentation PowerPoint</vt:lpstr>
      <vt:lpstr>LES VALEURS FONDATRICES</vt:lpstr>
      <vt:lpstr>Présentation PowerPoint</vt:lpstr>
      <vt:lpstr>Présentation PowerPoint</vt:lpstr>
      <vt:lpstr>Présentation PowerPoint</vt:lpstr>
      <vt:lpstr>ACCOMPAGNEMENT.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Marie-Claire</dc:creator>
  <cp:lastModifiedBy>Marie-Claire</cp:lastModifiedBy>
  <cp:revision>2</cp:revision>
  <dcterms:created xsi:type="dcterms:W3CDTF">2016-11-15T10:41:00Z</dcterms:created>
  <dcterms:modified xsi:type="dcterms:W3CDTF">2016-11-15T10:48:36Z</dcterms:modified>
</cp:coreProperties>
</file>